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5" r:id="rId5"/>
    <p:sldId id="256" r:id="rId6"/>
    <p:sldId id="266" r:id="rId7"/>
    <p:sldId id="267" r:id="rId8"/>
    <p:sldId id="268" r:id="rId9"/>
    <p:sldId id="271" r:id="rId10"/>
    <p:sldId id="269" r:id="rId11"/>
    <p:sldId id="275" r:id="rId12"/>
    <p:sldId id="270" r:id="rId13"/>
    <p:sldId id="276" r:id="rId14"/>
    <p:sldId id="277" r:id="rId15"/>
    <p:sldId id="272" r:id="rId16"/>
    <p:sldId id="257" r:id="rId17"/>
    <p:sldId id="263" r:id="rId18"/>
    <p:sldId id="262" r:id="rId19"/>
    <p:sldId id="260" r:id="rId20"/>
    <p:sldId id="26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0065B0"/>
    <a:srgbClr val="FFFF8F"/>
    <a:srgbClr val="FFFFC1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ВИРТУАЛЬНЫЙ МУЗЕЙ «</a:t>
            </a:r>
            <a:r>
              <a:rPr lang="ru-RU" sz="1600" dirty="0" smtClean="0"/>
              <a:t>ЧЕЛОВЕК </a:t>
            </a:r>
            <a:r>
              <a:rPr lang="ru-RU" sz="1600" dirty="0" smtClean="0"/>
              <a:t>НА ВОЙНЕ»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МОУ ГИМНАЗИЯ № 16 Г. ВОЛГОГРАДА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131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5696"/>
                </a:solidFill>
              </a:rPr>
              <a:t>ВЕСЕННИЙ ЦИКЛ </a:t>
            </a:r>
            <a:r>
              <a:rPr lang="ru-RU" sz="2400" dirty="0" smtClean="0">
                <a:solidFill>
                  <a:srgbClr val="005696"/>
                </a:solidFill>
              </a:rPr>
              <a:t>ЭКСКУРСИЙ </a:t>
            </a:r>
            <a:endParaRPr lang="ru-RU" sz="2400" dirty="0" smtClean="0">
              <a:solidFill>
                <a:srgbClr val="00569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5696"/>
                </a:solidFill>
              </a:rPr>
              <a:t> МАРТ – АПРЕЛЬ 2018</a:t>
            </a:r>
            <a:endParaRPr lang="ru-RU" sz="2000" dirty="0">
              <a:solidFill>
                <a:srgbClr val="005696"/>
              </a:solidFill>
            </a:endParaRPr>
          </a:p>
        </p:txBody>
      </p:sp>
      <p:pic>
        <p:nvPicPr>
          <p:cNvPr id="4" name="Picture 2" descr="C:\Users\владелец\Desktop\сверстники на войне\для банн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27127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Desktop\Фото блокадный Ленинград 8 а 20.04\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483768" y="332656"/>
            <a:ext cx="6070232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владелец\Desktop\Фото блокадный Ленинград 8 а 20.04\1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1560" y="2636912"/>
            <a:ext cx="4891326" cy="3763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владелец\Desktop\Фото узники 20.04. 10 а 6 а 6в 4 д\6.jpg"/>
          <p:cNvPicPr>
            <a:picLocks noChangeAspect="1" noChangeArrowheads="1"/>
          </p:cNvPicPr>
          <p:nvPr/>
        </p:nvPicPr>
        <p:blipFill>
          <a:blip r:embed="rId2" cstate="print"/>
          <a:srcRect r="17088"/>
          <a:stretch>
            <a:fillRect/>
          </a:stretch>
        </p:blipFill>
        <p:spPr bwMode="auto">
          <a:xfrm flipH="1">
            <a:off x="5148064" y="332656"/>
            <a:ext cx="2952328" cy="30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владелец\Desktop\Фото узники 20.04. 10 а 6 а 6в 4 д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5328592" cy="414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ладелец\Desktop\Фото блокадный Ленинград 6 кл. 19.04\7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9552" y="188640"/>
            <a:ext cx="6928961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владелец\Desktop\Фото блокадный Ленинград 6 кл. 19.04\72.jpg"/>
          <p:cNvPicPr>
            <a:picLocks noChangeAspect="1" noChangeArrowheads="1"/>
          </p:cNvPicPr>
          <p:nvPr/>
        </p:nvPicPr>
        <p:blipFill>
          <a:blip r:embed="rId3" cstate="print"/>
          <a:srcRect l="10379" t="10101" r="23058"/>
          <a:stretch>
            <a:fillRect/>
          </a:stretch>
        </p:blipFill>
        <p:spPr bwMode="auto">
          <a:xfrm>
            <a:off x="5004048" y="2924944"/>
            <a:ext cx="3540463" cy="360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елец\Desktop\Фото узники 20.04. 10 а 6 а 6в 4 д\12.jpg"/>
          <p:cNvPicPr>
            <a:picLocks noChangeAspect="1" noChangeArrowheads="1"/>
          </p:cNvPicPr>
          <p:nvPr/>
        </p:nvPicPr>
        <p:blipFill>
          <a:blip r:embed="rId2" cstate="print"/>
          <a:srcRect l="34151" t="8001" r="11667"/>
          <a:stretch>
            <a:fillRect/>
          </a:stretch>
        </p:blipFill>
        <p:spPr bwMode="auto">
          <a:xfrm>
            <a:off x="4499992" y="620688"/>
            <a:ext cx="39335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владелец\Desktop\Фото Узники 3а,3 б, 3 в  18.04\6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29397" t="8001" r="30190" b="9051"/>
          <a:stretch>
            <a:fillRect/>
          </a:stretch>
        </p:blipFill>
        <p:spPr bwMode="auto">
          <a:xfrm>
            <a:off x="611560" y="620688"/>
            <a:ext cx="32540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Хорошие отзывы слушателей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владелец\Desktop\Фото узники 20.04. 10 а 6 а 6в 4 д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5832648" cy="440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C:\Users\владелец\Desktop\Фото узники 20.04. 10 а 6 а 6в 4 д\1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9397" t="12201" r="4040" b="9051"/>
          <a:stretch>
            <a:fillRect/>
          </a:stretch>
        </p:blipFill>
        <p:spPr bwMode="auto">
          <a:xfrm>
            <a:off x="467544" y="2276872"/>
            <a:ext cx="451634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92080" y="515719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Всегда готовы к диалогу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 аудиторией…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елец\Desktop\Фото Узники 3а,3 б, 3 в  18.04\3 кв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95736" y="573325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Наша команда после </a:t>
            </a:r>
            <a:r>
              <a:rPr lang="ru-RU" sz="2000" dirty="0" err="1" smtClean="0">
                <a:solidFill>
                  <a:schemeClr val="bg1"/>
                </a:solidFill>
              </a:rPr>
              <a:t>квеста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best.com/cliparts/9iR/KAp/9iRKApxi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222" y="4192895"/>
            <a:ext cx="4074762" cy="2271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800" dirty="0" smtClean="0"/>
          </a:p>
          <a:p>
            <a:pPr marL="72000"/>
            <a:r>
              <a:rPr lang="ru-RU" sz="2000" dirty="0" smtClean="0"/>
              <a:t>Мы, экскурсоводы, стали лучше работать с кинохроникой </a:t>
            </a:r>
            <a:endParaRPr lang="ru-RU" sz="2000" dirty="0" smtClean="0"/>
          </a:p>
          <a:p>
            <a:pPr marL="72000"/>
            <a:r>
              <a:rPr lang="ru-RU" sz="2000" dirty="0" smtClean="0"/>
              <a:t>и </a:t>
            </a:r>
            <a:r>
              <a:rPr lang="ru-RU" sz="2000" dirty="0" smtClean="0"/>
              <a:t>документальными лентами, что позволяет нам полнее раскрывать тему экскурсии, делает рассказ более наглядным и эмоциональным. </a:t>
            </a:r>
          </a:p>
          <a:p>
            <a:pPr marL="72000"/>
            <a:r>
              <a:rPr lang="ru-RU" sz="2000" dirty="0" smtClean="0"/>
              <a:t>И мы открываем для себя  всё новые источники знаний о войне и узнаём ценные подробности о судьбах детей и взрослых</a:t>
            </a:r>
            <a:r>
              <a:rPr lang="ru-RU" sz="2000" dirty="0" smtClean="0"/>
              <a:t>… </a:t>
            </a:r>
            <a:endParaRPr lang="ru-RU" sz="2000" dirty="0" smtClean="0"/>
          </a:p>
          <a:p>
            <a:pPr marL="72000"/>
            <a:r>
              <a:rPr lang="ru-RU" sz="2000" dirty="0" smtClean="0"/>
              <a:t>В </a:t>
            </a:r>
            <a:r>
              <a:rPr lang="ru-RU" sz="2000" dirty="0" smtClean="0"/>
              <a:t>апреля больше всего работы выпало на долю девочек </a:t>
            </a:r>
            <a:r>
              <a:rPr lang="ru-RU" sz="2000" dirty="0" smtClean="0"/>
              <a:t>- </a:t>
            </a:r>
            <a:r>
              <a:rPr lang="ru-RU" sz="2000" i="1" dirty="0" smtClean="0">
                <a:solidFill>
                  <a:srgbClr val="005696"/>
                </a:solidFill>
              </a:rPr>
              <a:t>Софии Гнездиловой, Юлианы </a:t>
            </a:r>
            <a:r>
              <a:rPr lang="ru-RU" sz="2000" i="1" dirty="0" err="1" smtClean="0">
                <a:solidFill>
                  <a:srgbClr val="005696"/>
                </a:solidFill>
              </a:rPr>
              <a:t>Дробуш</a:t>
            </a:r>
            <a:r>
              <a:rPr lang="ru-RU" sz="2000" i="1" dirty="0" smtClean="0">
                <a:solidFill>
                  <a:srgbClr val="005696"/>
                </a:solidFill>
              </a:rPr>
              <a:t> и Алины Калик.</a:t>
            </a:r>
            <a:endParaRPr lang="ru-RU" sz="2000" i="1" dirty="0" smtClean="0">
              <a:solidFill>
                <a:srgbClr val="005696"/>
              </a:solidFill>
            </a:endParaRPr>
          </a:p>
          <a:p>
            <a:endParaRPr lang="ru-RU" sz="1000" dirty="0" smtClean="0"/>
          </a:p>
        </p:txBody>
      </p:sp>
      <p:pic>
        <p:nvPicPr>
          <p:cNvPr id="4" name="Picture 3" descr="C:\Users\владелец\Desktop\Фото блокадный Ленинград 6 кл. 19.04\64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716016" y="3284984"/>
            <a:ext cx="4104457" cy="309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96945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marL="72000"/>
            <a:r>
              <a:rPr lang="ru-RU" sz="2000" dirty="0" smtClean="0"/>
              <a:t>Друзья, как известно, весной традиционно оживляется работа над </a:t>
            </a:r>
            <a:r>
              <a:rPr lang="ru-RU" sz="2000" i="1" dirty="0" smtClean="0">
                <a:solidFill>
                  <a:srgbClr val="0070C0"/>
                </a:solidFill>
              </a:rPr>
              <a:t>семейными проектами «История моей семьи в истории Великой Отечественной войны». </a:t>
            </a:r>
            <a:r>
              <a:rPr lang="ru-RU" sz="2000" dirty="0" smtClean="0"/>
              <a:t>К участию мы приглашаем всех сотрудников и учащихся гимназии.</a:t>
            </a:r>
          </a:p>
          <a:p>
            <a:pPr marL="72000"/>
            <a:endParaRPr lang="ru-RU" sz="2000" dirty="0" smtClean="0"/>
          </a:p>
          <a:p>
            <a:pPr marL="72000"/>
            <a:r>
              <a:rPr lang="ru-RU" sz="2000" dirty="0" smtClean="0"/>
              <a:t>Специально для них мы разработали памятку о том, где найти сведения о родственниках, которые сражались на фронте, в рядах партизанского движения или помогали ковать ПОБЕДУ в тылу, и как оформить эту информацию.</a:t>
            </a:r>
          </a:p>
          <a:p>
            <a:pPr marL="72000"/>
            <a:endParaRPr lang="ru-RU" sz="2000" dirty="0" smtClean="0"/>
          </a:p>
          <a:p>
            <a:pPr marL="72000"/>
            <a:r>
              <a:rPr lang="ru-RU" sz="2000" i="1" dirty="0" smtClean="0">
                <a:solidFill>
                  <a:srgbClr val="0070C0"/>
                </a:solidFill>
              </a:rPr>
              <a:t>ПАМЯТКУ </a:t>
            </a:r>
            <a:r>
              <a:rPr lang="ru-RU" sz="2000" i="1" dirty="0" smtClean="0"/>
              <a:t>мы опубликовали на странице «НАШ ВЗВОД ГЕРОЕВ», численность которого, кстати, постепенно растёт.</a:t>
            </a:r>
          </a:p>
          <a:p>
            <a:pPr marL="72000"/>
            <a:endParaRPr lang="ru-RU" sz="2000" dirty="0" smtClean="0"/>
          </a:p>
          <a:p>
            <a:pPr marL="72000"/>
            <a:r>
              <a:rPr lang="ru-RU" sz="2000" dirty="0" smtClean="0"/>
              <a:t>На этой странице уже появились свежие материалы. Они доступны. Читайте их, знакомьтесь с военной историей по семейным архивам </a:t>
            </a:r>
          </a:p>
          <a:p>
            <a:pPr marL="72000"/>
            <a:r>
              <a:rPr lang="ru-RU" sz="2000" dirty="0" smtClean="0"/>
              <a:t>и воспоминаниям родственников о солдатах и офицерах, а также о жизни мирного населения в годы войны…</a:t>
            </a:r>
          </a:p>
          <a:p>
            <a:endParaRPr lang="ru-RU" sz="1000" dirty="0"/>
          </a:p>
        </p:txBody>
      </p:sp>
      <p:pic>
        <p:nvPicPr>
          <p:cNvPr id="18438" name="Picture 6" descr="https://icon-icons.com/icons2/165/PNG/256/mapmarker_pushpin_left_chartreuse_23000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499992" y="0"/>
            <a:ext cx="601454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36712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8498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 не забудьте, в последние дни апреля представители «Волонтеров Победы» будут раздавать прохожим на улице Георгиевские ленточки. </a:t>
            </a:r>
          </a:p>
          <a:p>
            <a:endParaRPr lang="ru-RU" sz="2000" i="1" dirty="0" smtClean="0"/>
          </a:p>
          <a:p>
            <a:r>
              <a:rPr lang="ru-RU" sz="2000" dirty="0" smtClean="0"/>
              <a:t>Присоединяйтесь к Всероссийской акции, которая в этом году пройдёт </a:t>
            </a:r>
            <a:r>
              <a:rPr lang="ru-RU" sz="2000" dirty="0" smtClean="0">
                <a:solidFill>
                  <a:srgbClr val="002060"/>
                </a:solidFill>
              </a:rPr>
              <a:t>с 24 апреля по 9 мая! </a:t>
            </a:r>
          </a:p>
          <a:p>
            <a:endParaRPr lang="ru-RU" sz="2000" i="1" dirty="0" smtClean="0"/>
          </a:p>
          <a:p>
            <a:r>
              <a:rPr lang="ru-RU" sz="2000" i="1" dirty="0" smtClean="0">
                <a:solidFill>
                  <a:srgbClr val="002060"/>
                </a:solidFill>
              </a:rPr>
              <a:t>Подробнее о ней вы сможете узнать на странице нашего сайта «О ВОЙНЕ ПОСЛЕ ВОЙНЫ».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rossia.news/upload/resize_cache/iblock/187/300_0_1/18753160c4edfe554178b2f5a83ca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2989555" cy="19922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36" name="Picture 4" descr="http://v-chelny.ru/images/uploads/2016-05-05/razdali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12" t="13797" r="17869" b="8349"/>
          <a:stretch>
            <a:fillRect/>
          </a:stretch>
        </p:blipFill>
        <p:spPr bwMode="auto">
          <a:xfrm>
            <a:off x="6588224" y="836712"/>
            <a:ext cx="2228764" cy="19888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38" name="Picture 6" descr="https://sputnik.kg/images/101501/74/1015017401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17003"/>
          <a:stretch>
            <a:fillRect/>
          </a:stretch>
        </p:blipFill>
        <p:spPr bwMode="auto">
          <a:xfrm>
            <a:off x="395536" y="836712"/>
            <a:ext cx="2520280" cy="20223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7" cy="59862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000" dirty="0" smtClean="0">
              <a:solidFill>
                <a:srgbClr val="0070C0"/>
              </a:solidFill>
            </a:endParaRPr>
          </a:p>
          <a:p>
            <a:pPr marL="72000"/>
            <a:endParaRPr lang="ru-RU" sz="700" dirty="0" smtClean="0">
              <a:solidFill>
                <a:srgbClr val="0070C0"/>
              </a:solidFill>
            </a:endParaRPr>
          </a:p>
          <a:p>
            <a:pPr marL="72000"/>
            <a:r>
              <a:rPr lang="ru-RU" sz="2000" dirty="0" smtClean="0">
                <a:solidFill>
                  <a:srgbClr val="0070C0"/>
                </a:solidFill>
              </a:rPr>
              <a:t>ЗАВЕРШИМ </a:t>
            </a:r>
            <a:r>
              <a:rPr lang="ru-RU" sz="2000" dirty="0" smtClean="0">
                <a:solidFill>
                  <a:srgbClr val="0070C0"/>
                </a:solidFill>
              </a:rPr>
              <a:t>ОТЧЁТ ТОЖЕ ОТЛИЧНЫМИ НОВОСТЯМИ!</a:t>
            </a:r>
          </a:p>
          <a:p>
            <a:pPr marL="72000"/>
            <a:endParaRPr lang="ru-RU" sz="1200" dirty="0" smtClean="0"/>
          </a:p>
          <a:p>
            <a:pPr marL="72000"/>
            <a:r>
              <a:rPr lang="ru-RU" sz="2000" dirty="0" smtClean="0"/>
              <a:t>Из 543-й школы Московского района города Санкт-Петербурга в наш музей пришло </a:t>
            </a:r>
            <a:r>
              <a:rPr lang="ru-RU" sz="2000" i="1" dirty="0" smtClean="0">
                <a:solidFill>
                  <a:srgbClr val="0070C0"/>
                </a:solidFill>
              </a:rPr>
              <a:t>предложение стать партнёрами в совместном проекте «Трамвай: маршруты и судьбы», </a:t>
            </a:r>
            <a:r>
              <a:rPr lang="ru-RU" sz="2000" dirty="0" smtClean="0"/>
              <a:t>к которому мы подключаемся летом, а в сентябре уже представим результаты своих первых исследований об истории Сталинграда и о людях, защитивших наш город от фашистских полчищ в 1942-43 гг.</a:t>
            </a:r>
          </a:p>
          <a:p>
            <a:pPr marL="72000"/>
            <a:endParaRPr lang="ru-RU" sz="2000" dirty="0" smtClean="0"/>
          </a:p>
          <a:p>
            <a:pPr marL="72000"/>
            <a:r>
              <a:rPr lang="ru-RU" sz="2000" dirty="0" smtClean="0"/>
              <a:t>Нам предложили разработать и провести для местных жителей свою интерактивную экскурсию «ТРАМВАЙ ПОБЕДЫ».</a:t>
            </a:r>
          </a:p>
          <a:p>
            <a:pPr marL="72000"/>
            <a:endParaRPr lang="ru-RU" sz="2000" dirty="0" smtClean="0"/>
          </a:p>
          <a:p>
            <a:pPr marL="72000"/>
            <a:r>
              <a:rPr lang="ru-RU" sz="2000" dirty="0" smtClean="0"/>
              <a:t>Для начала мы изучим опыт школьников из Петербурга, которые уже 4 года работают над подобными проектами. Это очень интересно, потому что сама тема даёт возможность глубже узнать о героических страницах истории Сталинграда и Ленинграда, познакомиться и начать общаться с ребятами и учителями 543-й школы, многому научиться у них…</a:t>
            </a:r>
          </a:p>
          <a:p>
            <a:endParaRPr lang="ru-RU" sz="1000" dirty="0"/>
          </a:p>
        </p:txBody>
      </p:sp>
      <p:pic>
        <p:nvPicPr>
          <p:cNvPr id="16386" name="Picture 2" descr="http://www.youthincmag.com/wp-content/uploads/2013/10/PIN-150x1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1080379">
            <a:off x="4485856" y="53892"/>
            <a:ext cx="778480" cy="82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424937" cy="5940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marL="72000"/>
            <a:r>
              <a:rPr lang="ru-RU" sz="2000" dirty="0" smtClean="0">
                <a:solidFill>
                  <a:srgbClr val="002060"/>
                </a:solidFill>
              </a:rPr>
              <a:t>НАЧНЁМ С ХОРОШИХ НОВОСТЕЙ!</a:t>
            </a:r>
          </a:p>
          <a:p>
            <a:pPr marL="72000"/>
            <a:endParaRPr lang="ru-RU" sz="2000" dirty="0" smtClean="0"/>
          </a:p>
          <a:p>
            <a:pPr marL="72000">
              <a:buBlip>
                <a:blip r:embed="rId2"/>
              </a:buBlip>
            </a:pPr>
            <a:r>
              <a:rPr lang="ru-RU" sz="2000" dirty="0" smtClean="0"/>
              <a:t>  Во-первых, координатор музея, учитель истории Елена Игоревна Фастова стала участницей </a:t>
            </a:r>
            <a:r>
              <a:rPr lang="ru-RU" sz="2000" i="1" dirty="0" smtClean="0">
                <a:solidFill>
                  <a:srgbClr val="002060"/>
                </a:solidFill>
              </a:rPr>
              <a:t>Международной научно-практической конференции «Историко-культурный стандарт как основа формирования гражданской идентичности учащихся», </a:t>
            </a:r>
          </a:p>
          <a:p>
            <a:pPr marL="72000"/>
            <a:r>
              <a:rPr lang="ru-RU" sz="2000" dirty="0" smtClean="0"/>
              <a:t>на которой 13.04.18 рассказывала своим коллегам о работе нашего виртуального музея. </a:t>
            </a:r>
          </a:p>
          <a:p>
            <a:pPr marL="72000">
              <a:buBlip>
                <a:blip r:embed="rId2"/>
              </a:buBlip>
            </a:pPr>
            <a:endParaRPr lang="ru-RU" sz="2000" dirty="0" smtClean="0"/>
          </a:p>
          <a:p>
            <a:pPr marL="72000">
              <a:buBlip>
                <a:blip r:embed="rId2"/>
              </a:buBlip>
            </a:pPr>
            <a:r>
              <a:rPr lang="ru-RU" sz="2000" dirty="0" smtClean="0"/>
              <a:t>  Также по видеоконференцсвязи, сеанс которой 20.04.18  организовали в прямо в гимназии, Е. И. Фастова говорила о делах музейных с заинтересовавшимися этим опытом </a:t>
            </a:r>
            <a:r>
              <a:rPr lang="ru-RU" sz="2000" i="1" dirty="0" smtClean="0">
                <a:solidFill>
                  <a:srgbClr val="002060"/>
                </a:solidFill>
              </a:rPr>
              <a:t>учителями </a:t>
            </a:r>
            <a:r>
              <a:rPr lang="ru-RU" sz="2000" i="1" dirty="0" err="1" smtClean="0">
                <a:solidFill>
                  <a:srgbClr val="002060"/>
                </a:solidFill>
              </a:rPr>
              <a:t>Фроловского</a:t>
            </a:r>
            <a:r>
              <a:rPr lang="ru-RU" sz="2000" i="1" dirty="0" smtClean="0">
                <a:solidFill>
                  <a:srgbClr val="002060"/>
                </a:solidFill>
              </a:rPr>
              <a:t> района нашей области.</a:t>
            </a:r>
          </a:p>
          <a:p>
            <a:pPr marL="72000">
              <a:buBlip>
                <a:blip r:embed="rId2"/>
              </a:buBlip>
            </a:pPr>
            <a:endParaRPr lang="ru-RU" sz="2000" dirty="0" smtClean="0"/>
          </a:p>
          <a:p>
            <a:pPr marL="72000">
              <a:buBlip>
                <a:blip r:embed="rId2"/>
              </a:buBlip>
            </a:pPr>
            <a:r>
              <a:rPr lang="ru-RU" sz="2000" dirty="0" smtClean="0"/>
              <a:t>  Про наш музей, наши экскурсии, проекты и планы узнаёт всё больше людей, и это нас очень радует. Также это требует большей ответственности в подготовке материалов будущих экскурсий.</a:t>
            </a:r>
          </a:p>
          <a:p>
            <a:endParaRPr lang="ru-RU" sz="2000" dirty="0"/>
          </a:p>
        </p:txBody>
      </p:sp>
      <p:pic>
        <p:nvPicPr>
          <p:cNvPr id="19458" name="Picture 2" descr="http://webiconspng.com/wp-content/uploads/2017/01/Push-Pin-Clipart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1224136" cy="81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861048"/>
            <a:ext cx="9144000" cy="25202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9144000" cy="2304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mg.ttransport.ru/photo/03/03/3036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3861048"/>
            <a:ext cx="4200466" cy="2520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9" name="Picture 5" descr="C:\Users\владелец\Desktop\питер.jpg"/>
          <p:cNvPicPr>
            <a:picLocks noChangeAspect="1" noChangeArrowheads="1"/>
          </p:cNvPicPr>
          <p:nvPr/>
        </p:nvPicPr>
        <p:blipFill>
          <a:blip r:embed="rId3" cstate="print"/>
          <a:srcRect b="2381"/>
          <a:stretch>
            <a:fillRect/>
          </a:stretch>
        </p:blipFill>
        <p:spPr bwMode="auto">
          <a:xfrm>
            <a:off x="5004048" y="3861048"/>
            <a:ext cx="3851920" cy="2520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1" name="Picture 7" descr="http://gorvesti.ru/files/1/2018/49846-11811-8186-2l2usw.jpg"/>
          <p:cNvPicPr>
            <a:picLocks noChangeAspect="1" noChangeArrowheads="1"/>
          </p:cNvPicPr>
          <p:nvPr/>
        </p:nvPicPr>
        <p:blipFill>
          <a:blip r:embed="rId4" cstate="print"/>
          <a:srcRect t="2804" b="7477"/>
          <a:stretch>
            <a:fillRect/>
          </a:stretch>
        </p:blipFill>
        <p:spPr bwMode="auto">
          <a:xfrm>
            <a:off x="5004048" y="476672"/>
            <a:ext cx="3852428" cy="2304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3" name="Picture 9" descr="https://novostivolgograda.ru/attachments/61cecdad4a6ced813c052acaf093dc5215731f6a/store/fill/780/440/8eb2fe8e10aadbf7d05701b6919274ad9322b719c201a728fa8e8b08ae0a/%D0%A2%D1%80%D0%B0%D0%BC%D0%B2%D0%B0%D0%B9+%D0%9F%D0%BE%D0%B1%D0%B5%D0%B4%D1%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4104456" cy="23153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996952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«… </a:t>
            </a:r>
            <a:r>
              <a:rPr lang="ru-RU" sz="2000" i="1" dirty="0" smtClean="0">
                <a:solidFill>
                  <a:srgbClr val="002060"/>
                </a:solidFill>
              </a:rPr>
              <a:t>Не зря солдатской клятвой обменялись два брата: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Сталинград и Ленинград» Ольга </a:t>
            </a:r>
            <a:r>
              <a:rPr lang="ru-RU" sz="2000" i="1" dirty="0" err="1" smtClean="0">
                <a:solidFill>
                  <a:srgbClr val="002060"/>
                </a:solidFill>
              </a:rPr>
              <a:t>Берггольц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dirty="0" smtClean="0"/>
          </a:p>
          <a:p>
            <a:pPr marL="108000"/>
            <a:r>
              <a:rPr lang="ru-RU" sz="2000" dirty="0" smtClean="0">
                <a:solidFill>
                  <a:srgbClr val="005696"/>
                </a:solidFill>
              </a:rPr>
              <a:t>  ПЛАНИРУЕМЫЕ </a:t>
            </a:r>
            <a:r>
              <a:rPr lang="ru-RU" sz="2000" dirty="0" smtClean="0">
                <a:solidFill>
                  <a:srgbClr val="005696"/>
                </a:solidFill>
              </a:rPr>
              <a:t>ТЕМЫ ЭКСКУРСИЙ В </a:t>
            </a:r>
            <a:r>
              <a:rPr lang="ru-RU" sz="2000" dirty="0" smtClean="0">
                <a:solidFill>
                  <a:srgbClr val="005696"/>
                </a:solidFill>
              </a:rPr>
              <a:t>МАЕ</a:t>
            </a:r>
          </a:p>
          <a:p>
            <a:pPr marL="108000"/>
            <a:endParaRPr lang="ru-RU" sz="2000" dirty="0" smtClean="0">
              <a:solidFill>
                <a:srgbClr val="005696"/>
              </a:solidFill>
            </a:endParaRPr>
          </a:p>
          <a:p>
            <a:pPr marL="108000"/>
            <a:r>
              <a:rPr lang="ru-RU" sz="2000" i="1" dirty="0" smtClean="0">
                <a:solidFill>
                  <a:srgbClr val="002060"/>
                </a:solidFill>
              </a:rPr>
              <a:t>  (принимаем заявки от классных руководителей)</a:t>
            </a:r>
          </a:p>
          <a:p>
            <a:pPr marL="108000"/>
            <a:endParaRPr lang="ru-RU" sz="2000" dirty="0" smtClean="0"/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Малолетние узники фашистских концлагерей.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Из дневников детей блокадного Ленинграда.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Жизнь и смерть рядом.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Наши сверстники на войне.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Интересные факты военной истории.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Личные враги фюрера.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Из истории военно-полевой почты. </a:t>
            </a:r>
          </a:p>
          <a:p>
            <a:pPr marL="252000" indent="-360000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Идёт война народная 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000" dirty="0" smtClean="0"/>
          </a:p>
        </p:txBody>
      </p:sp>
      <p:pic>
        <p:nvPicPr>
          <p:cNvPr id="1026" name="Picture 2" descr="https://avatanplus.com/files/resources/original/57941eed98cee1561a98d03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8" y="4509120"/>
            <a:ext cx="3059832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Самой значимой датой апреля стало для нас 11-е число</a:t>
            </a:r>
            <a:r>
              <a:rPr lang="ru-RU" sz="2000" i="1" dirty="0" smtClean="0"/>
              <a:t> </a:t>
            </a:r>
            <a:r>
              <a:rPr lang="ru-RU" sz="2000" dirty="0" smtClean="0"/>
              <a:t>месяца, когда отмечается </a:t>
            </a:r>
            <a:r>
              <a:rPr lang="ru-RU" sz="2000" i="1" dirty="0" smtClean="0">
                <a:solidFill>
                  <a:srgbClr val="002060"/>
                </a:solidFill>
              </a:rPr>
              <a:t>Международный день освобождения узников фашистских лагерей. </a:t>
            </a:r>
            <a:r>
              <a:rPr lang="ru-RU" sz="2000" i="1" dirty="0" smtClean="0"/>
              <a:t>Читайте подробнее об этом в материалах на странице «О ВОЙНЕ ПОСЛЕ ВОЙНЫ».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 этой дате в виртуальном музее гимназии были приурочены экскурсии по следующей тематике: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  «О малолетних узниках концлагерей» и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  «Дневники детей блокадного Ленинграда».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Напомним также, что 21.03.2018 экскурсоводы виртуального музея «ЧЕЛОВЕК НА ВОЙНЕ» побывали на встрече с бывшим малолетним узником фашистских лагерей Валентиной Александровной Усковой. </a:t>
            </a:r>
            <a:r>
              <a:rPr lang="ru-RU" sz="2000" i="1" dirty="0" smtClean="0"/>
              <a:t>Материал об этом вы найдёте на странице «О НАС».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789040"/>
            <a:ext cx="4536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000" dirty="0" smtClean="0"/>
              <a:t>На каждой репетиции и во время экскурсий в глубине аудитории  всегда  наш педагог, лидер музейного сообщества и самый требовательный слушатель – </a:t>
            </a:r>
          </a:p>
          <a:p>
            <a:pPr algn="r">
              <a:lnSpc>
                <a:spcPct val="130000"/>
              </a:lnSpc>
            </a:pPr>
            <a:r>
              <a:rPr lang="ru-RU" sz="2000" dirty="0" smtClean="0"/>
              <a:t>Елена Игоревна Фастова.</a:t>
            </a:r>
            <a:endParaRPr lang="ru-RU" sz="2000" dirty="0"/>
          </a:p>
        </p:txBody>
      </p:sp>
      <p:pic>
        <p:nvPicPr>
          <p:cNvPr id="4098" name="Picture 2" descr="C:\Users\владелец\Desktop\Фото блокадный Ленинград 6 кл. 19.04\51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8263" t="18500" b="13251"/>
          <a:stretch>
            <a:fillRect/>
          </a:stretch>
        </p:blipFill>
        <p:spPr bwMode="auto">
          <a:xfrm>
            <a:off x="323528" y="404663"/>
            <a:ext cx="5400600" cy="301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владелец\Desktop\Фото блокадный Ленинград 6 кл. 19.04\39.jpg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 l="71883" t="25179" r="13556" b="54200"/>
          <a:stretch>
            <a:fillRect/>
          </a:stretch>
        </p:blipFill>
        <p:spPr bwMode="auto">
          <a:xfrm>
            <a:off x="5292080" y="2492896"/>
            <a:ext cx="3312368" cy="373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84168" y="692696"/>
            <a:ext cx="288032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65B0"/>
                </a:solidFill>
              </a:rPr>
              <a:t>ВНИМАНИЕ!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65B0"/>
                </a:solidFill>
              </a:rPr>
              <a:t>МИНУТНАЯ ГОТОВНОСТЬ</a:t>
            </a:r>
            <a:r>
              <a:rPr lang="ru-RU" dirty="0" smtClean="0">
                <a:solidFill>
                  <a:srgbClr val="0065B0"/>
                </a:solidFill>
              </a:rPr>
              <a:t>!</a:t>
            </a:r>
            <a:endParaRPr lang="ru-RU" dirty="0">
              <a:solidFill>
                <a:srgbClr val="0065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/>
              <a:t>Ребята провели экскурсии по 2-м темам: </a:t>
            </a:r>
            <a:r>
              <a:rPr lang="ru-RU" sz="2000" dirty="0" smtClean="0">
                <a:solidFill>
                  <a:srgbClr val="002060"/>
                </a:solidFill>
              </a:rPr>
              <a:t>«Дневники детей блокадного Ленинграда» и «Узники фашистских лагерей» </a:t>
            </a:r>
            <a:r>
              <a:rPr lang="ru-RU" sz="2000" dirty="0" smtClean="0"/>
              <a:t>для учащихся 11-ти классов гимназии (2 г, 3 а, б, в, 4 </a:t>
            </a:r>
            <a:r>
              <a:rPr lang="ru-RU" sz="2000" dirty="0" err="1" smtClean="0"/>
              <a:t>д</a:t>
            </a:r>
            <a:r>
              <a:rPr lang="ru-RU" sz="2000" dirty="0" smtClean="0"/>
              <a:t>, 6 а, в, </a:t>
            </a:r>
            <a:r>
              <a:rPr lang="ru-RU" sz="2000" dirty="0" err="1" smtClean="0"/>
              <a:t>д</a:t>
            </a:r>
            <a:r>
              <a:rPr lang="ru-RU" sz="2000" dirty="0" smtClean="0"/>
              <a:t>, е, 8 а, 10 а). Вот как это было… </a:t>
            </a:r>
            <a:endParaRPr lang="ru-RU" sz="2000" dirty="0"/>
          </a:p>
        </p:txBody>
      </p:sp>
      <p:pic>
        <p:nvPicPr>
          <p:cNvPr id="1028" name="Picture 4" descr="C:\Users\владелец\Desktop\Фото блокадный Ленинград 6 кл. 19.04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3412157" cy="5724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владелец\Desktop\Фото блокадный Ленинград 6 кл. 19.04\22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11172" t="11150" r="9587" b="4851"/>
          <a:stretch>
            <a:fillRect/>
          </a:stretch>
        </p:blipFill>
        <p:spPr bwMode="auto">
          <a:xfrm>
            <a:off x="467544" y="3140968"/>
            <a:ext cx="39604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8064896" cy="4968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владелец\Desktop\Фото блокадный Ленинград 6 кл. 19.04\13.jpg"/>
          <p:cNvPicPr>
            <a:picLocks noChangeAspect="1" noChangeArrowheads="1"/>
          </p:cNvPicPr>
          <p:nvPr/>
        </p:nvPicPr>
        <p:blipFill>
          <a:blip r:embed="rId2" cstate="print"/>
          <a:srcRect l="21395" t="3801" r="2533" b="8001"/>
          <a:stretch>
            <a:fillRect/>
          </a:stretch>
        </p:blipFill>
        <p:spPr bwMode="auto">
          <a:xfrm>
            <a:off x="4860032" y="2132856"/>
            <a:ext cx="403244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владелец\Desktop\Фото блокадный Ленинград 6 кл. 19.04\75.jpg"/>
          <p:cNvPicPr>
            <a:picLocks noChangeAspect="1" noChangeArrowheads="1"/>
          </p:cNvPicPr>
          <p:nvPr/>
        </p:nvPicPr>
        <p:blipFill>
          <a:blip r:embed="rId3" cstate="print"/>
          <a:srcRect l="11964"/>
          <a:stretch>
            <a:fillRect/>
          </a:stretch>
        </p:blipFill>
        <p:spPr bwMode="auto">
          <a:xfrm>
            <a:off x="611560" y="620688"/>
            <a:ext cx="386394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944301">
            <a:off x="-77676" y="806189"/>
            <a:ext cx="9182292" cy="52908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владелец\Desktop\Фото блокадный Ленинград 6 кл. 19.04\7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644008" y="1052736"/>
            <a:ext cx="4176464" cy="315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владелец\Desktop\Фото блокадный Ленинград 6 кл. 19.04\9.jpg"/>
          <p:cNvPicPr>
            <a:picLocks noChangeAspect="1" noChangeArrowheads="1"/>
          </p:cNvPicPr>
          <p:nvPr/>
        </p:nvPicPr>
        <p:blipFill>
          <a:blip r:embed="rId3" cstate="print"/>
          <a:srcRect t="6528" r="9746"/>
          <a:stretch>
            <a:fillRect/>
          </a:stretch>
        </p:blipFill>
        <p:spPr bwMode="auto">
          <a:xfrm>
            <a:off x="395536" y="2636912"/>
            <a:ext cx="3960440" cy="309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esktop\Фото блокадный Ленинград 6 кл. 19.04\4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827584" y="476672"/>
            <a:ext cx="7632848" cy="585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5589240"/>
            <a:ext cx="625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Экскурсоводам приятно работать в полном зале!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елец\Desktop\Фото Узники 3а,3 б, 3 в  18.04\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971600" y="548680"/>
            <a:ext cx="7452320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592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37</cp:revision>
  <dcterms:created xsi:type="dcterms:W3CDTF">2018-04-21T03:12:22Z</dcterms:created>
  <dcterms:modified xsi:type="dcterms:W3CDTF">2018-04-21T18:33:11Z</dcterms:modified>
</cp:coreProperties>
</file>