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3" r:id="rId2"/>
    <p:sldId id="274" r:id="rId3"/>
    <p:sldId id="268" r:id="rId4"/>
    <p:sldId id="264" r:id="rId5"/>
    <p:sldId id="278" r:id="rId6"/>
    <p:sldId id="258" r:id="rId7"/>
    <p:sldId id="259" r:id="rId8"/>
    <p:sldId id="257" r:id="rId9"/>
    <p:sldId id="260" r:id="rId10"/>
    <p:sldId id="261" r:id="rId11"/>
    <p:sldId id="265" r:id="rId12"/>
    <p:sldId id="262" r:id="rId13"/>
    <p:sldId id="263" r:id="rId14"/>
    <p:sldId id="270" r:id="rId15"/>
    <p:sldId id="266" r:id="rId16"/>
    <p:sldId id="267" r:id="rId17"/>
    <p:sldId id="271" r:id="rId18"/>
    <p:sldId id="276" r:id="rId19"/>
    <p:sldId id="282" r:id="rId20"/>
    <p:sldId id="275" r:id="rId21"/>
    <p:sldId id="277" r:id="rId22"/>
    <p:sldId id="279" r:id="rId23"/>
    <p:sldId id="280" r:id="rId24"/>
    <p:sldId id="272"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96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35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CFE5E145-AB25-4C16-B3E7-C7F147422223}" type="datetimeFigureOut">
              <a:rPr lang="ru-RU" smtClean="0"/>
              <a:pPr/>
              <a:t>02.02.2018</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67470977-7879-4AB1-A6F4-6CA4AE4DF109}" type="slidenum">
              <a:rPr lang="ru-RU" smtClean="0"/>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FE5E145-AB25-4C16-B3E7-C7F147422223}" type="datetimeFigureOut">
              <a:rPr lang="ru-RU" smtClean="0"/>
              <a:pPr/>
              <a:t>02.02.2018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7470977-7879-4AB1-A6F4-6CA4AE4DF109}" type="slidenum">
              <a:rPr lang="ru-RU" smtClean="0"/>
              <a:pPr/>
              <a:t>‹#›</a:t>
            </a:fld>
            <a:endParaRPr lang="ru-RU"/>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FE5E145-AB25-4C16-B3E7-C7F147422223}" type="datetimeFigureOut">
              <a:rPr lang="ru-RU" smtClean="0"/>
              <a:pPr/>
              <a:t>02.02.2018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7470977-7879-4AB1-A6F4-6CA4AE4DF109}" type="slidenum">
              <a:rPr lang="ru-RU" smtClean="0"/>
              <a:pPr/>
              <a:t>‹#›</a:t>
            </a:fld>
            <a:endParaRPr lang="ru-RU"/>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FE5E145-AB25-4C16-B3E7-C7F147422223}" type="datetimeFigureOut">
              <a:rPr lang="ru-RU" smtClean="0"/>
              <a:pPr/>
              <a:t>02.02.2018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7470977-7879-4AB1-A6F4-6CA4AE4DF109}" type="slidenum">
              <a:rPr lang="ru-RU" smtClean="0"/>
              <a:pPr/>
              <a:t>‹#›</a:t>
            </a:fld>
            <a:endParaRPr lang="ru-RU"/>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CFE5E145-AB25-4C16-B3E7-C7F147422223}" type="datetimeFigureOut">
              <a:rPr lang="ru-RU" smtClean="0"/>
              <a:pPr/>
              <a:t>02.02.2018</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67470977-7879-4AB1-A6F4-6CA4AE4DF109}" type="slidenum">
              <a:rPr lang="ru-RU" smtClean="0"/>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FE5E145-AB25-4C16-B3E7-C7F147422223}" type="datetimeFigureOut">
              <a:rPr lang="ru-RU" smtClean="0"/>
              <a:pPr/>
              <a:t>02.02.2018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67470977-7879-4AB1-A6F4-6CA4AE4DF109}" type="slidenum">
              <a:rPr lang="ru-RU" smtClean="0"/>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CFE5E145-AB25-4C16-B3E7-C7F147422223}" type="datetimeFigureOut">
              <a:rPr lang="ru-RU" smtClean="0"/>
              <a:pPr/>
              <a:t>02.02.2018</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67470977-7879-4AB1-A6F4-6CA4AE4DF109}" type="slidenum">
              <a:rPr lang="ru-RU" smtClean="0"/>
              <a:pPr/>
              <a:t>‹#›</a:t>
            </a:fld>
            <a:endParaRPr lang="ru-RU"/>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CFE5E145-AB25-4C16-B3E7-C7F147422223}" type="datetimeFigureOut">
              <a:rPr lang="ru-RU" smtClean="0"/>
              <a:pPr/>
              <a:t>02.02.2018</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67470977-7879-4AB1-A6F4-6CA4AE4DF109}" type="slidenum">
              <a:rPr lang="ru-RU" smtClean="0"/>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CFE5E145-AB25-4C16-B3E7-C7F147422223}" type="datetimeFigureOut">
              <a:rPr lang="ru-RU" smtClean="0"/>
              <a:pPr/>
              <a:t>02.02.2018</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67470977-7879-4AB1-A6F4-6CA4AE4DF109}" type="slidenum">
              <a:rPr lang="ru-RU" smtClean="0"/>
              <a:pPr/>
              <a:t>‹#›</a:t>
            </a:fld>
            <a:endParaRPr lang="ru-RU"/>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CFE5E145-AB25-4C16-B3E7-C7F147422223}" type="datetimeFigureOut">
              <a:rPr lang="ru-RU" smtClean="0"/>
              <a:pPr/>
              <a:t>02.02.2018</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67470977-7879-4AB1-A6F4-6CA4AE4DF109}" type="slidenum">
              <a:rPr lang="ru-RU" smtClean="0"/>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CFE5E145-AB25-4C16-B3E7-C7F147422223}" type="datetimeFigureOut">
              <a:rPr lang="ru-RU" smtClean="0"/>
              <a:pPr/>
              <a:t>02.02.2018</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67470977-7879-4AB1-A6F4-6CA4AE4DF109}" type="slidenum">
              <a:rPr lang="ru-RU" smtClean="0"/>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CFE5E145-AB25-4C16-B3E7-C7F147422223}" type="datetimeFigureOut">
              <a:rPr lang="ru-RU" smtClean="0"/>
              <a:pPr/>
              <a:t>02.02.2018</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67470977-7879-4AB1-A6F4-6CA4AE4DF109}" type="slidenum">
              <a:rPr lang="ru-RU" smtClean="0"/>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fade/>
  </p:transition>
  <p:timing>
    <p:tnLst>
      <p:par>
        <p:cTn id="1" dur="indefinite" restart="never" nodeType="tmRoot"/>
      </p:par>
    </p:tnLst>
  </p:timing>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ru.wikipedia.org/wiki/%D0%A2%D1%8E%D0%BC%D0%B5%D0%BD%D1%81%D0%BA%D0%B0%D1%8F_%D0%BE%D0%B1%D0%BB%D0%B0%D1%81%D1%82%D1%8C"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martnews.ru/regions/volgograd/13484.html"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ru.wikipedia.org/wiki/%D0%A1%D0%B5%D0%BB%D0%BE"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idx="4294967295"/>
          </p:nvPr>
        </p:nvSpPr>
        <p:spPr>
          <a:xfrm>
            <a:off x="0" y="404664"/>
            <a:ext cx="9144000" cy="647849"/>
          </a:xfrm>
        </p:spPr>
        <p:txBody>
          <a:bodyPr>
            <a:noAutofit/>
          </a:bodyPr>
          <a:lstStyle/>
          <a:p>
            <a:pPr algn="ctr"/>
            <a:r>
              <a:rPr lang="ru-RU" sz="3600" dirty="0" smtClean="0">
                <a:solidFill>
                  <a:srgbClr val="C00000"/>
                </a:solidFill>
                <a:effectLst/>
              </a:rPr>
              <a:t>ГЕРОИ  СТАЛИНГРАДСКОЙ  БИТВЫ</a:t>
            </a:r>
            <a:endParaRPr lang="ru-RU" sz="3600" dirty="0">
              <a:solidFill>
                <a:srgbClr val="C00000"/>
              </a:solidFill>
              <a:effectLst/>
            </a:endParaRPr>
          </a:p>
        </p:txBody>
      </p:sp>
      <p:pic>
        <p:nvPicPr>
          <p:cNvPr id="5" name="Picture 2" descr="Картинки по запросу сталинградская битва"/>
          <p:cNvPicPr>
            <a:picLocks noChangeAspect="1" noChangeArrowheads="1"/>
          </p:cNvPicPr>
          <p:nvPr/>
        </p:nvPicPr>
        <p:blipFill>
          <a:blip r:embed="rId2" cstate="print"/>
          <a:srcRect/>
          <a:stretch>
            <a:fillRect/>
          </a:stretch>
        </p:blipFill>
        <p:spPr bwMode="auto">
          <a:xfrm>
            <a:off x="251520" y="980728"/>
            <a:ext cx="2907239" cy="1944216"/>
          </a:xfrm>
          <a:prstGeom prst="rect">
            <a:avLst/>
          </a:prstGeom>
          <a:noFill/>
          <a:effectLst>
            <a:softEdge rad="317500"/>
          </a:effectLst>
        </p:spPr>
      </p:pic>
      <p:pic>
        <p:nvPicPr>
          <p:cNvPr id="6" name="Picture 4" descr="Картинки по запросу сталинградская битва"/>
          <p:cNvPicPr>
            <a:picLocks noChangeAspect="1" noChangeArrowheads="1"/>
          </p:cNvPicPr>
          <p:nvPr/>
        </p:nvPicPr>
        <p:blipFill>
          <a:blip r:embed="rId3" cstate="print"/>
          <a:srcRect/>
          <a:stretch>
            <a:fillRect/>
          </a:stretch>
        </p:blipFill>
        <p:spPr bwMode="auto">
          <a:xfrm>
            <a:off x="2339752" y="2348880"/>
            <a:ext cx="2524952" cy="1728191"/>
          </a:xfrm>
          <a:prstGeom prst="rect">
            <a:avLst/>
          </a:prstGeom>
          <a:noFill/>
          <a:effectLst>
            <a:softEdge rad="317500"/>
          </a:effectLst>
        </p:spPr>
      </p:pic>
      <p:pic>
        <p:nvPicPr>
          <p:cNvPr id="7" name="Picture 6" descr="Картинки по запросу сталинградская битва"/>
          <p:cNvPicPr>
            <a:picLocks noChangeAspect="1" noChangeArrowheads="1"/>
          </p:cNvPicPr>
          <p:nvPr/>
        </p:nvPicPr>
        <p:blipFill>
          <a:blip r:embed="rId4" cstate="print"/>
          <a:srcRect/>
          <a:stretch>
            <a:fillRect/>
          </a:stretch>
        </p:blipFill>
        <p:spPr bwMode="auto">
          <a:xfrm>
            <a:off x="6266731" y="4925129"/>
            <a:ext cx="2877269" cy="1932871"/>
          </a:xfrm>
          <a:prstGeom prst="rect">
            <a:avLst/>
          </a:prstGeom>
          <a:noFill/>
          <a:effectLst>
            <a:softEdge rad="317500"/>
          </a:effectLst>
        </p:spPr>
      </p:pic>
      <p:pic>
        <p:nvPicPr>
          <p:cNvPr id="30722" name="Picture 2" descr="Картинки по запросу сталинградская битва"/>
          <p:cNvPicPr>
            <a:picLocks noChangeAspect="1" noChangeArrowheads="1"/>
          </p:cNvPicPr>
          <p:nvPr/>
        </p:nvPicPr>
        <p:blipFill>
          <a:blip r:embed="rId5" cstate="print"/>
          <a:srcRect/>
          <a:stretch>
            <a:fillRect/>
          </a:stretch>
        </p:blipFill>
        <p:spPr bwMode="auto">
          <a:xfrm>
            <a:off x="4283968" y="3573016"/>
            <a:ext cx="2664296" cy="1971579"/>
          </a:xfrm>
          <a:prstGeom prst="rect">
            <a:avLst/>
          </a:prstGeom>
          <a:noFill/>
          <a:effectLst>
            <a:softEdge rad="317500"/>
          </a:effectLst>
        </p:spPr>
      </p:pic>
      <p:pic>
        <p:nvPicPr>
          <p:cNvPr id="30726" name="Picture 6" descr="Картинки по запросу мамаев курган"/>
          <p:cNvPicPr>
            <a:picLocks noChangeAspect="1" noChangeArrowheads="1"/>
          </p:cNvPicPr>
          <p:nvPr/>
        </p:nvPicPr>
        <p:blipFill>
          <a:blip r:embed="rId6" cstate="print">
            <a:grayscl/>
          </a:blip>
          <a:srcRect/>
          <a:stretch>
            <a:fillRect/>
          </a:stretch>
        </p:blipFill>
        <p:spPr bwMode="auto">
          <a:xfrm>
            <a:off x="323528" y="4181576"/>
            <a:ext cx="4248472" cy="2443773"/>
          </a:xfrm>
          <a:prstGeom prst="rect">
            <a:avLst/>
          </a:prstGeom>
          <a:noFill/>
          <a:effectLst>
            <a:softEdge rad="317500"/>
          </a:effectLst>
        </p:spPr>
      </p:pic>
      <p:pic>
        <p:nvPicPr>
          <p:cNvPr id="30734" name="Picture 14" descr="Картинки по запросу звезда героя советского союза без фона"/>
          <p:cNvPicPr>
            <a:picLocks noChangeAspect="1" noChangeArrowheads="1"/>
          </p:cNvPicPr>
          <p:nvPr/>
        </p:nvPicPr>
        <p:blipFill>
          <a:blip r:embed="rId7" cstate="print">
            <a:lum contrast="30000"/>
          </a:blip>
          <a:srcRect/>
          <a:stretch>
            <a:fillRect/>
          </a:stretch>
        </p:blipFill>
        <p:spPr bwMode="auto">
          <a:xfrm>
            <a:off x="7668344" y="1268760"/>
            <a:ext cx="1008112" cy="1885925"/>
          </a:xfrm>
          <a:prstGeom prst="rect">
            <a:avLst/>
          </a:prstGeom>
          <a:ln>
            <a:noFill/>
          </a:ln>
          <a:effectLst>
            <a:outerShdw blurRad="292100" dist="139700" dir="2700000" algn="tl" rotWithShape="0">
              <a:srgbClr val="333333">
                <a:alpha val="65000"/>
              </a:srgbClr>
            </a:outerShdw>
          </a:effectLst>
        </p:spPr>
      </p:pic>
      <p:pic>
        <p:nvPicPr>
          <p:cNvPr id="30738" name="Picture 18" descr="Картинки по запросу орден отечественной войны без фона"/>
          <p:cNvPicPr>
            <a:picLocks noChangeAspect="1" noChangeArrowheads="1"/>
          </p:cNvPicPr>
          <p:nvPr/>
        </p:nvPicPr>
        <p:blipFill>
          <a:blip r:embed="rId8" cstate="print">
            <a:lum bright="10000" contrast="20000"/>
          </a:blip>
          <a:srcRect/>
          <a:stretch>
            <a:fillRect/>
          </a:stretch>
        </p:blipFill>
        <p:spPr bwMode="auto">
          <a:xfrm>
            <a:off x="4499992" y="1124744"/>
            <a:ext cx="1526916" cy="1584176"/>
          </a:xfrm>
          <a:prstGeom prst="rect">
            <a:avLst/>
          </a:prstGeom>
          <a:ln>
            <a:noFill/>
          </a:ln>
          <a:effectLst>
            <a:outerShdw blurRad="292100" dist="139700" dir="2700000" algn="tl" rotWithShape="0">
              <a:srgbClr val="333333">
                <a:alpha val="65000"/>
              </a:srgbClr>
            </a:outerShdw>
          </a:effectLst>
        </p:spPr>
      </p:pic>
      <p:pic>
        <p:nvPicPr>
          <p:cNvPr id="30754" name="Picture 34" descr="Картинки по запросу медаль за отвагу без фона"/>
          <p:cNvPicPr>
            <a:picLocks noChangeAspect="1" noChangeArrowheads="1"/>
          </p:cNvPicPr>
          <p:nvPr/>
        </p:nvPicPr>
        <p:blipFill>
          <a:blip r:embed="rId9" cstate="print">
            <a:lum bright="10000" contrast="20000"/>
          </a:blip>
          <a:srcRect/>
          <a:stretch>
            <a:fillRect/>
          </a:stretch>
        </p:blipFill>
        <p:spPr bwMode="auto">
          <a:xfrm>
            <a:off x="6156176" y="1124744"/>
            <a:ext cx="1393665" cy="25334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xmlns="" Requires="p14">
      <p:transition p14:dur="250">
        <p14:reveal/>
      </p:transition>
    </mc:Choice>
    <mc:Fallback>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a:xfrm>
            <a:off x="323528" y="152400"/>
            <a:ext cx="7906072" cy="900113"/>
          </a:xfrm>
        </p:spPr>
        <p:txBody>
          <a:bodyPr>
            <a:normAutofit/>
          </a:bodyPr>
          <a:lstStyle/>
          <a:p>
            <a:pPr algn="l"/>
            <a:r>
              <a:rPr lang="ru-RU" sz="3200" dirty="0" smtClean="0">
                <a:solidFill>
                  <a:srgbClr val="C00000"/>
                </a:solidFill>
                <a:effectLst/>
              </a:rPr>
              <a:t>ГУЛЯ КОРОЛЁВА</a:t>
            </a:r>
            <a:endParaRPr lang="ru-RU" sz="3200" dirty="0">
              <a:solidFill>
                <a:srgbClr val="C00000"/>
              </a:solidFill>
              <a:effectLst/>
            </a:endParaRPr>
          </a:p>
        </p:txBody>
      </p:sp>
      <p:sp>
        <p:nvSpPr>
          <p:cNvPr id="2" name="Содержимое 1"/>
          <p:cNvSpPr>
            <a:spLocks noGrp="1"/>
          </p:cNvSpPr>
          <p:nvPr>
            <p:ph idx="4294967295"/>
          </p:nvPr>
        </p:nvSpPr>
        <p:spPr>
          <a:xfrm>
            <a:off x="3995936" y="1125538"/>
            <a:ext cx="4824536" cy="5075237"/>
          </a:xfrm>
        </p:spPr>
        <p:txBody>
          <a:bodyPr>
            <a:normAutofit lnSpcReduction="10000"/>
          </a:bodyPr>
          <a:lstStyle/>
          <a:p>
            <a:pPr marL="0" indent="0">
              <a:buNone/>
            </a:pPr>
            <a:r>
              <a:rPr lang="ru-RU" sz="2000" dirty="0" smtClean="0"/>
              <a:t>Родилась в  Москве.</a:t>
            </a:r>
          </a:p>
          <a:p>
            <a:pPr marL="0" indent="0">
              <a:buNone/>
            </a:pPr>
            <a:r>
              <a:rPr lang="ru-RU" sz="2000" dirty="0" smtClean="0"/>
              <a:t>23 ноября 1942 года во время боя за высоту 56,8 санинструктор Королева вынесла с поля боя 50 раненых бойцов, а когда был убит командир, подняла бойцов в атаку, первая ворвалась во вражеский окоп, несколькими бросками гранат уничтожила 15 солдат и офицеров противника. Была смертельно ранена, но продолжала вести бой, пока не подоспело подкрепление. </a:t>
            </a:r>
            <a:r>
              <a:rPr lang="ru-RU" sz="2000" dirty="0" smtClean="0">
                <a:solidFill>
                  <a:srgbClr val="C00000"/>
                </a:solidFill>
              </a:rPr>
              <a:t>Погибла в 20 лет.</a:t>
            </a:r>
            <a:r>
              <a:rPr lang="ru-RU" sz="2000" dirty="0" smtClean="0"/>
              <a:t/>
            </a:r>
            <a:br>
              <a:rPr lang="ru-RU" sz="2000" dirty="0" smtClean="0"/>
            </a:br>
            <a:r>
              <a:rPr lang="ru-RU" sz="2000" dirty="0" smtClean="0"/>
              <a:t>9 января 1943 года командованием Донского фронта была награждена орденом Красного Знамени (посмертно)</a:t>
            </a:r>
            <a:r>
              <a:rPr lang="ru-RU" sz="2000" b="1" i="1" dirty="0" smtClean="0"/>
              <a:t>.</a:t>
            </a:r>
            <a:endParaRPr lang="ru-RU" sz="2000" dirty="0"/>
          </a:p>
        </p:txBody>
      </p:sp>
      <p:pic>
        <p:nvPicPr>
          <p:cNvPr id="11266" name="Picture 2" descr="Похожее изображение"/>
          <p:cNvPicPr>
            <a:picLocks noChangeAspect="1" noChangeArrowheads="1"/>
          </p:cNvPicPr>
          <p:nvPr/>
        </p:nvPicPr>
        <p:blipFill>
          <a:blip r:embed="rId2" cstate="print">
            <a:grayscl/>
          </a:blip>
          <a:srcRect/>
          <a:stretch>
            <a:fillRect/>
          </a:stretch>
        </p:blipFill>
        <p:spPr bwMode="auto">
          <a:xfrm>
            <a:off x="611560" y="1160129"/>
            <a:ext cx="3126033" cy="5077183"/>
          </a:xfrm>
          <a:prstGeom prst="rect">
            <a:avLst/>
          </a:prstGeom>
          <a:noFill/>
          <a:effectLst>
            <a:softEdge rad="127000"/>
          </a:effectLst>
        </p:spPr>
      </p:pic>
    </p:spTree>
  </p:cSld>
  <p:clrMapOvr>
    <a:masterClrMapping/>
  </p:clrMapOvr>
  <mc:AlternateContent xmlns:mc="http://schemas.openxmlformats.org/markup-compatibility/2006">
    <mc:Choice xmlns:p14="http://schemas.microsoft.com/office/powerpoint/2010/main" xmlns="" Requires="p14">
      <p:transition p14:dur="250">
        <p14:reveal/>
      </p:transition>
    </mc:Choice>
    <mc:Fallback>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2"/>
          <p:cNvSpPr>
            <a:spLocks noGrp="1"/>
          </p:cNvSpPr>
          <p:nvPr>
            <p:ph type="title" idx="4294967295"/>
          </p:nvPr>
        </p:nvSpPr>
        <p:spPr>
          <a:xfrm>
            <a:off x="0" y="44450"/>
            <a:ext cx="2771775" cy="2016125"/>
          </a:xfrm>
        </p:spPr>
        <p:txBody>
          <a:bodyPr>
            <a:normAutofit/>
          </a:bodyPr>
          <a:lstStyle/>
          <a:p>
            <a:pPr algn="ctr"/>
            <a:r>
              <a:rPr lang="ru-RU" sz="2800" dirty="0" smtClean="0">
                <a:solidFill>
                  <a:srgbClr val="C00000"/>
                </a:solidFill>
                <a:effectLst/>
              </a:rPr>
              <a:t>НАТАША КАЧУЕВСКАЯ</a:t>
            </a:r>
            <a:endParaRPr lang="ru-RU" sz="2800" dirty="0">
              <a:solidFill>
                <a:srgbClr val="C00000"/>
              </a:solidFill>
              <a:effectLst/>
            </a:endParaRPr>
          </a:p>
        </p:txBody>
      </p:sp>
      <p:sp>
        <p:nvSpPr>
          <p:cNvPr id="5" name="Содержимое 4"/>
          <p:cNvSpPr>
            <a:spLocks noGrp="1"/>
          </p:cNvSpPr>
          <p:nvPr>
            <p:ph idx="4294967295"/>
          </p:nvPr>
        </p:nvSpPr>
        <p:spPr>
          <a:xfrm>
            <a:off x="2699792" y="260350"/>
            <a:ext cx="6192688" cy="6597650"/>
          </a:xfrm>
        </p:spPr>
        <p:txBody>
          <a:bodyPr>
            <a:noAutofit/>
          </a:bodyPr>
          <a:lstStyle/>
          <a:p>
            <a:pPr marL="0" indent="0">
              <a:buNone/>
            </a:pPr>
            <a:r>
              <a:rPr lang="ru-RU" sz="1800" dirty="0" smtClean="0"/>
              <a:t>Родилась в Москве.</a:t>
            </a:r>
          </a:p>
          <a:p>
            <a:pPr marL="0" indent="0">
              <a:buNone/>
            </a:pPr>
            <a:r>
              <a:rPr lang="ru-RU" sz="1800" dirty="0" smtClean="0"/>
              <a:t>20-го ноября 1942 года в начале нашего наступления 9-я рота 105-го гвардейского стрелкового полка, в которой санинструктором была Наталия Александровна </a:t>
            </a:r>
            <a:r>
              <a:rPr lang="ru-RU" sz="1800" dirty="0" err="1" smtClean="0"/>
              <a:t>Качуевская</a:t>
            </a:r>
            <a:r>
              <a:rPr lang="ru-RU" sz="1800" dirty="0" smtClean="0"/>
              <a:t>, далеко врезалась в оборону врага. </a:t>
            </a:r>
          </a:p>
          <a:p>
            <a:pPr marL="0" indent="0">
              <a:buNone/>
            </a:pPr>
            <a:r>
              <a:rPr lang="ru-RU" sz="1800" dirty="0" smtClean="0"/>
              <a:t>В ночном бою 45 гвардейцев и Наташа попали в окружение. С утра фашисты начали атаковать небольшой отряд. Бойцы сражались мужественно.</a:t>
            </a:r>
          </a:p>
          <a:p>
            <a:pPr marL="0" indent="0">
              <a:buNone/>
            </a:pPr>
            <a:r>
              <a:rPr lang="ru-RU" sz="1800" dirty="0" smtClean="0"/>
              <a:t>Но силы были неравны. По ним ударили минометы, артиллерия, тяжелые пулеметы, со всех сторон лезли вражеские автоматчики. Гвардейцы подпускали врагов почти к своим окопам и расстреливали в упор.</a:t>
            </a:r>
          </a:p>
          <a:p>
            <a:pPr marL="0" indent="0">
              <a:buNone/>
            </a:pPr>
            <a:r>
              <a:rPr lang="ru-RU" sz="1800" dirty="0" smtClean="0"/>
              <a:t>Осталось только 9 бойцов. Они сражались вместе с Наташей. Ее храбрость воодушевляла гвардейцев. Даже раненые не выпускали из рук оружия.</a:t>
            </a:r>
          </a:p>
          <a:p>
            <a:pPr marL="0" indent="0">
              <a:buNone/>
            </a:pPr>
            <a:r>
              <a:rPr lang="ru-RU" sz="1800" dirty="0" smtClean="0"/>
              <a:t>Вот уже не осталось ни одного здорового бойца: кто не погиб, тот был ранен… Осталась одна девушка… </a:t>
            </a:r>
          </a:p>
          <a:p>
            <a:pPr marL="0" indent="0">
              <a:buNone/>
            </a:pPr>
            <a:r>
              <a:rPr lang="ru-RU" sz="1800" dirty="0" smtClean="0"/>
              <a:t>А враги снова и снова бросались в атаку. Защищая раненых бойцов, она отстреливалась до последнего патрона. Потом пошли в ход гранаты. Последней гранатой Наташа подорвала себя и окруживших ее врагов. </a:t>
            </a:r>
            <a:r>
              <a:rPr lang="ru-RU" sz="1800" dirty="0" smtClean="0">
                <a:solidFill>
                  <a:srgbClr val="C00000"/>
                </a:solidFill>
              </a:rPr>
              <a:t>Ей было 20 лет.</a:t>
            </a:r>
          </a:p>
          <a:p>
            <a:pPr marL="0" indent="0">
              <a:buNone/>
            </a:pPr>
            <a:endParaRPr lang="ru-RU" sz="1600" dirty="0"/>
          </a:p>
        </p:txBody>
      </p:sp>
      <p:pic>
        <p:nvPicPr>
          <p:cNvPr id="7170" name="Picture 2" descr="Картинки по запросу"/>
          <p:cNvPicPr>
            <a:picLocks noChangeAspect="1" noChangeArrowheads="1"/>
          </p:cNvPicPr>
          <p:nvPr/>
        </p:nvPicPr>
        <p:blipFill>
          <a:blip r:embed="rId2" cstate="print"/>
          <a:srcRect/>
          <a:stretch>
            <a:fillRect/>
          </a:stretch>
        </p:blipFill>
        <p:spPr bwMode="auto">
          <a:xfrm>
            <a:off x="395536" y="2780928"/>
            <a:ext cx="2042409" cy="2808312"/>
          </a:xfrm>
          <a:prstGeom prst="rect">
            <a:avLst/>
          </a:prstGeom>
          <a:noFill/>
          <a:effectLst>
            <a:softEdge rad="127000"/>
          </a:effectLst>
        </p:spPr>
      </p:pic>
    </p:spTree>
    <p:extLst>
      <p:ext uri="{BB962C8B-B14F-4D97-AF65-F5344CB8AC3E}">
        <p14:creationId xmlns:p14="http://schemas.microsoft.com/office/powerpoint/2010/main" xmlns="" val="1306770070"/>
      </p:ext>
    </p:extLst>
  </p:cSld>
  <p:clrMapOvr>
    <a:masterClrMapping/>
  </p:clrMapOvr>
  <mc:AlternateContent xmlns:mc="http://schemas.openxmlformats.org/markup-compatibility/2006">
    <mc:Choice xmlns:p14="http://schemas.microsoft.com/office/powerpoint/2010/main" xmlns="" Requires="p14">
      <p:transition p14:dur="250">
        <p14:reveal/>
      </p:transition>
    </mc:Choice>
    <mc:Fallback>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a:xfrm>
            <a:off x="0" y="254000"/>
            <a:ext cx="8229600" cy="1143000"/>
          </a:xfrm>
        </p:spPr>
        <p:txBody>
          <a:bodyPr/>
          <a:lstStyle/>
          <a:p>
            <a:r>
              <a:rPr lang="ru-RU" dirty="0" smtClean="0"/>
              <a:t> </a:t>
            </a:r>
            <a:endParaRPr lang="ru-RU" dirty="0"/>
          </a:p>
        </p:txBody>
      </p:sp>
      <p:sp>
        <p:nvSpPr>
          <p:cNvPr id="5" name="Содержимое 4"/>
          <p:cNvSpPr>
            <a:spLocks noGrp="1"/>
          </p:cNvSpPr>
          <p:nvPr>
            <p:ph idx="4294967295"/>
          </p:nvPr>
        </p:nvSpPr>
        <p:spPr>
          <a:xfrm>
            <a:off x="4283968" y="548680"/>
            <a:ext cx="4536504" cy="6336309"/>
          </a:xfrm>
        </p:spPr>
        <p:txBody>
          <a:bodyPr>
            <a:normAutofit fontScale="62500" lnSpcReduction="20000"/>
          </a:bodyPr>
          <a:lstStyle/>
          <a:p>
            <a:pPr marL="0" indent="0">
              <a:lnSpc>
                <a:spcPct val="120000"/>
              </a:lnSpc>
              <a:buNone/>
            </a:pPr>
            <a:r>
              <a:rPr lang="ru-RU" dirty="0" err="1" smtClean="0"/>
              <a:t>Урженец</a:t>
            </a:r>
            <a:r>
              <a:rPr lang="ru-RU" dirty="0" smtClean="0"/>
              <a:t> д.Ильинка Тюменской области.</a:t>
            </a:r>
            <a:r>
              <a:rPr lang="ru-RU" u="sng" dirty="0" smtClean="0">
                <a:hlinkClick r:id="rId2"/>
              </a:rPr>
              <a:t> </a:t>
            </a:r>
            <a:endParaRPr lang="ru-RU" u="sng" dirty="0" smtClean="0"/>
          </a:p>
          <a:p>
            <a:pPr marL="0" indent="0">
              <a:lnSpc>
                <a:spcPct val="120000"/>
              </a:lnSpc>
              <a:buNone/>
            </a:pPr>
            <a:r>
              <a:rPr lang="ru-RU" dirty="0" smtClean="0"/>
              <a:t>Когда на Мамаевом кургане в самый напряженный момент боя прекратилась связь, рядовой связист 308-й стрелковой дивизии Матвей Путилов пошел ликвидировать разрыв провода. При восстановлении поврежденной линии связи, ему осколками мины раздробило обе руки. Теряя сознание, он крепко зажал зубами концы провода. Связь была восстановлена. За этот подвиг Матвей был посмертно награжден орденом Отечественной войны II степени. Его катушка связи передавалась лучшим связистам 308-й дивизии. </a:t>
            </a:r>
            <a:r>
              <a:rPr lang="ru-RU" dirty="0" smtClean="0">
                <a:solidFill>
                  <a:srgbClr val="C00000"/>
                </a:solidFill>
              </a:rPr>
              <a:t>Погиб в 19 лет.</a:t>
            </a:r>
            <a:endParaRPr lang="ru-RU" dirty="0">
              <a:solidFill>
                <a:srgbClr val="C00000"/>
              </a:solidFill>
            </a:endParaRPr>
          </a:p>
        </p:txBody>
      </p:sp>
      <p:sp>
        <p:nvSpPr>
          <p:cNvPr id="6" name="Заголовок 2"/>
          <p:cNvSpPr txBox="1">
            <a:spLocks/>
          </p:cNvSpPr>
          <p:nvPr/>
        </p:nvSpPr>
        <p:spPr>
          <a:xfrm>
            <a:off x="395536" y="980728"/>
            <a:ext cx="3898776" cy="900336"/>
          </a:xfrm>
          <a:prstGeom prst="rect">
            <a:avLst/>
          </a:prstGeom>
          <a:ln w="6350" cap="rnd">
            <a:noFill/>
          </a:ln>
        </p:spPr>
        <p:txBody>
          <a:bodyPr vert="horz" rtlCol="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z="3200" spc="-100" dirty="0" smtClean="0">
                <a:ln w="3200">
                  <a:solidFill>
                    <a:schemeClr val="bg2">
                      <a:shade val="75000"/>
                      <a:alpha val="25000"/>
                    </a:schemeClr>
                  </a:solidFill>
                  <a:prstDash val="solid"/>
                  <a:round/>
                </a:ln>
                <a:solidFill>
                  <a:srgbClr val="C00000"/>
                </a:solidFill>
                <a:latin typeface="+mj-lt"/>
                <a:ea typeface="+mj-ea"/>
                <a:cs typeface="+mj-cs"/>
              </a:rPr>
              <a:t>МАТВЕЙ ПУТИЛОВ</a:t>
            </a:r>
            <a:endParaRPr kumimoji="0" lang="ru-RU" sz="3200" i="0" u="none" strike="noStrike" kern="1200" cap="none" spc="-100" normalizeH="0" baseline="0" noProof="0" dirty="0">
              <a:ln w="3200">
                <a:solidFill>
                  <a:schemeClr val="bg2">
                    <a:shade val="75000"/>
                    <a:alpha val="25000"/>
                  </a:schemeClr>
                </a:solidFill>
                <a:prstDash val="solid"/>
                <a:round/>
              </a:ln>
              <a:solidFill>
                <a:srgbClr val="C00000"/>
              </a:solidFill>
              <a:uLnTx/>
              <a:uFillTx/>
              <a:latin typeface="+mj-lt"/>
              <a:ea typeface="+mj-ea"/>
              <a:cs typeface="+mj-cs"/>
            </a:endParaRPr>
          </a:p>
        </p:txBody>
      </p:sp>
      <p:pic>
        <p:nvPicPr>
          <p:cNvPr id="10242" name="Picture 2" descr="Картинки по запросу подвиг СВЯЗИСТА"/>
          <p:cNvPicPr>
            <a:picLocks noChangeAspect="1" noChangeArrowheads="1"/>
          </p:cNvPicPr>
          <p:nvPr/>
        </p:nvPicPr>
        <p:blipFill>
          <a:blip r:embed="rId3" cstate="print"/>
          <a:srcRect/>
          <a:stretch>
            <a:fillRect/>
          </a:stretch>
        </p:blipFill>
        <p:spPr bwMode="auto">
          <a:xfrm>
            <a:off x="323528" y="2132856"/>
            <a:ext cx="3998131" cy="3227782"/>
          </a:xfrm>
          <a:prstGeom prst="rect">
            <a:avLst/>
          </a:prstGeom>
          <a:noFill/>
          <a:effectLst>
            <a:softEdge rad="317500"/>
          </a:effectLst>
        </p:spPr>
      </p:pic>
    </p:spTree>
  </p:cSld>
  <p:clrMapOvr>
    <a:masterClrMapping/>
  </p:clrMapOvr>
  <mc:AlternateContent xmlns:mc="http://schemas.openxmlformats.org/markup-compatibility/2006">
    <mc:Choice xmlns:p14="http://schemas.microsoft.com/office/powerpoint/2010/main" xmlns="" Requires="p14">
      <p:transition p14:dur="250">
        <p14:reveal/>
      </p:transition>
    </mc:Choice>
    <mc:Fallback>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a:xfrm>
            <a:off x="467544" y="333375"/>
            <a:ext cx="3286894" cy="935038"/>
          </a:xfrm>
        </p:spPr>
        <p:txBody>
          <a:bodyPr>
            <a:normAutofit fontScale="90000"/>
          </a:bodyPr>
          <a:lstStyle/>
          <a:p>
            <a:pPr algn="l"/>
            <a:r>
              <a:rPr lang="ru-RU" sz="3200" dirty="0" smtClean="0">
                <a:solidFill>
                  <a:srgbClr val="C00000"/>
                </a:solidFill>
                <a:effectLst/>
              </a:rPr>
              <a:t>НИКОЛАЙ СЕРДЮКОВ</a:t>
            </a:r>
            <a:endParaRPr lang="ru-RU" sz="3200" dirty="0">
              <a:solidFill>
                <a:srgbClr val="C00000"/>
              </a:solidFill>
              <a:effectLst/>
            </a:endParaRPr>
          </a:p>
        </p:txBody>
      </p:sp>
      <p:sp>
        <p:nvSpPr>
          <p:cNvPr id="2" name="Содержимое 1"/>
          <p:cNvSpPr>
            <a:spLocks noGrp="1"/>
          </p:cNvSpPr>
          <p:nvPr>
            <p:ph idx="4294967295"/>
          </p:nvPr>
        </p:nvSpPr>
        <p:spPr>
          <a:xfrm>
            <a:off x="0" y="1524000"/>
            <a:ext cx="4186238" cy="4572000"/>
          </a:xfrm>
        </p:spPr>
        <p:txBody>
          <a:bodyPr>
            <a:normAutofit/>
          </a:bodyPr>
          <a:lstStyle/>
          <a:p>
            <a:pPr marL="0" indent="0">
              <a:buNone/>
            </a:pPr>
            <a:r>
              <a:rPr lang="ru-RU" dirty="0" smtClean="0"/>
              <a:t> </a:t>
            </a:r>
            <a:endParaRPr lang="ru-RU" dirty="0"/>
          </a:p>
        </p:txBody>
      </p:sp>
      <p:sp>
        <p:nvSpPr>
          <p:cNvPr id="6" name="Содержимое 4"/>
          <p:cNvSpPr txBox="1">
            <a:spLocks/>
          </p:cNvSpPr>
          <p:nvPr/>
        </p:nvSpPr>
        <p:spPr>
          <a:xfrm>
            <a:off x="2987824" y="260648"/>
            <a:ext cx="5904656" cy="4104456"/>
          </a:xfrm>
          <a:prstGeom prst="rect">
            <a:avLst/>
          </a:prstGeom>
        </p:spPr>
        <p:txBody>
          <a:bodyPr vert="horz">
            <a:noAutofit/>
          </a:bodyPr>
          <a:lstStyle/>
          <a:p>
            <a:pPr marL="274320" lvl="0" indent="-274320">
              <a:spcBef>
                <a:spcPts val="600"/>
              </a:spcBef>
              <a:buClr>
                <a:schemeClr val="accent2"/>
              </a:buClr>
              <a:buSzPct val="85000"/>
            </a:pPr>
            <a:r>
              <a:rPr lang="ru-RU" sz="1600" b="1" dirty="0" smtClean="0"/>
              <a:t> </a:t>
            </a:r>
            <a:r>
              <a:rPr lang="ru-RU" dirty="0" smtClean="0"/>
              <a:t>Родился в с Гончаровка Царицынского уезда.</a:t>
            </a:r>
            <a:endParaRPr lang="ru-RU" u="sng" dirty="0" smtClean="0"/>
          </a:p>
          <a:p>
            <a:pPr lvl="0">
              <a:spcBef>
                <a:spcPts val="600"/>
              </a:spcBef>
              <a:buClr>
                <a:schemeClr val="accent2"/>
              </a:buClr>
              <a:buSzPct val="85000"/>
            </a:pPr>
            <a:r>
              <a:rPr lang="ru-RU" dirty="0" smtClean="0"/>
              <a:t>17 апреля 1943 г. младший сержант, командир стрелкового отделения 44-го гвардейского стрелкового полка 15-й гвардейской стрелковой дивизии Николай Филиппович СЕРДЮКОВ удостоен звания Героя Советского Союза за боевые подвиги в битве под Сталинградом.</a:t>
            </a:r>
            <a:br>
              <a:rPr lang="ru-RU" dirty="0" smtClean="0"/>
            </a:br>
            <a:r>
              <a:rPr lang="ru-RU" dirty="0" smtClean="0"/>
              <a:t>Дивизия вела наступление в районе населенных пунктов </a:t>
            </a:r>
            <a:r>
              <a:rPr lang="ru-RU" dirty="0" err="1" smtClean="0"/>
              <a:t>Карповка</a:t>
            </a:r>
            <a:r>
              <a:rPr lang="ru-RU" dirty="0" smtClean="0"/>
              <a:t>, Старый Рогачик (в 35— 40 км западнее Сталинграда). Фашисты, засевшие в Старом Рогачике, преградили путь наступавшим советским войскам. Вдоль насыпи железной дороги находился сильно укрепленный участок вражеской обороны.</a:t>
            </a:r>
            <a:endParaRPr kumimoji="0" lang="ru-RU" i="0" u="none" strike="noStrike" kern="1200" cap="none" spc="0" normalizeH="0" baseline="0" noProof="0" dirty="0">
              <a:ln>
                <a:noFill/>
              </a:ln>
              <a:solidFill>
                <a:schemeClr val="tx1"/>
              </a:solidFill>
              <a:effectLst/>
              <a:uLnTx/>
              <a:uFillTx/>
              <a:latin typeface="+mn-lt"/>
              <a:ea typeface="+mn-ea"/>
              <a:cs typeface="+mn-cs"/>
            </a:endParaRPr>
          </a:p>
        </p:txBody>
      </p:sp>
      <p:pic>
        <p:nvPicPr>
          <p:cNvPr id="9220" name="Picture 4" descr="Картинки по запросу николай сердюков герой сталинград"/>
          <p:cNvPicPr>
            <a:picLocks noChangeAspect="1" noChangeArrowheads="1"/>
          </p:cNvPicPr>
          <p:nvPr/>
        </p:nvPicPr>
        <p:blipFill>
          <a:blip r:embed="rId2" cstate="print"/>
          <a:srcRect/>
          <a:stretch>
            <a:fillRect/>
          </a:stretch>
        </p:blipFill>
        <p:spPr bwMode="auto">
          <a:xfrm>
            <a:off x="539552" y="1268760"/>
            <a:ext cx="2123728" cy="2808042"/>
          </a:xfrm>
          <a:prstGeom prst="rect">
            <a:avLst/>
          </a:prstGeom>
          <a:noFill/>
          <a:effectLst>
            <a:softEdge rad="127000"/>
          </a:effectLst>
        </p:spPr>
      </p:pic>
      <p:sp>
        <p:nvSpPr>
          <p:cNvPr id="8" name="Содержимое 4"/>
          <p:cNvSpPr txBox="1">
            <a:spLocks/>
          </p:cNvSpPr>
          <p:nvPr/>
        </p:nvSpPr>
        <p:spPr>
          <a:xfrm>
            <a:off x="251520" y="4293096"/>
            <a:ext cx="8712968" cy="2267744"/>
          </a:xfrm>
          <a:prstGeom prst="rect">
            <a:avLst/>
          </a:prstGeom>
        </p:spPr>
        <p:txBody>
          <a:bodyPr vert="horz">
            <a:noAutofit/>
          </a:bodyPr>
          <a:lstStyle/>
          <a:p>
            <a:pPr marL="274320" lvl="0" indent="-274320">
              <a:spcBef>
                <a:spcPts val="600"/>
              </a:spcBef>
              <a:buClr>
                <a:schemeClr val="accent2"/>
              </a:buClr>
              <a:buSzPct val="85000"/>
            </a:pPr>
            <a:r>
              <a:rPr lang="ru-RU" sz="1600" b="1" dirty="0" smtClean="0"/>
              <a:t/>
            </a:r>
            <a:br>
              <a:rPr lang="ru-RU" sz="1600" b="1" dirty="0" smtClean="0"/>
            </a:br>
            <a:endParaRPr kumimoji="0" lang="ru-RU" sz="1600" b="1" i="0" u="none" strike="noStrike" kern="1200" cap="none" spc="0" normalizeH="0" baseline="0" noProof="0" dirty="0">
              <a:ln>
                <a:noFill/>
              </a:ln>
              <a:solidFill>
                <a:schemeClr val="tx1"/>
              </a:solidFill>
              <a:effectLst/>
              <a:uLnTx/>
              <a:uFillTx/>
              <a:latin typeface="+mn-lt"/>
              <a:ea typeface="+mn-ea"/>
              <a:cs typeface="+mn-cs"/>
            </a:endParaRPr>
          </a:p>
        </p:txBody>
      </p:sp>
      <p:sp>
        <p:nvSpPr>
          <p:cNvPr id="9" name="Прямоугольник 8"/>
          <p:cNvSpPr/>
          <p:nvPr/>
        </p:nvSpPr>
        <p:spPr>
          <a:xfrm>
            <a:off x="179512" y="3933056"/>
            <a:ext cx="8784976" cy="2554545"/>
          </a:xfrm>
          <a:prstGeom prst="rect">
            <a:avLst/>
          </a:prstGeom>
        </p:spPr>
        <p:txBody>
          <a:bodyPr wrap="square">
            <a:spAutoFit/>
          </a:bodyPr>
          <a:lstStyle/>
          <a:p>
            <a:r>
              <a:rPr lang="ru-RU" sz="1600" b="1" dirty="0" smtClean="0"/>
              <a:t/>
            </a:r>
            <a:br>
              <a:rPr lang="ru-RU" sz="1600" b="1" dirty="0" smtClean="0"/>
            </a:br>
            <a:r>
              <a:rPr lang="ru-RU" dirty="0" smtClean="0"/>
              <a:t>Невысокого роста, он выглядел совсем мальчишкой в длинной солдатской шинели. Получив разрешение командира, Сердюков под градом пуль пополз к доту. Бросил одну, вторую гранаты, но те не достигли цели. На виду у гвардейцев, поднявшись во весь рост, бросился герой к амбразуре дота. Пулемет врага замолчал, гвардейцы устремились на врага.</a:t>
            </a:r>
            <a:br>
              <a:rPr lang="ru-RU" dirty="0" smtClean="0"/>
            </a:br>
            <a:r>
              <a:rPr lang="ru-RU" dirty="0" smtClean="0"/>
              <a:t>Именем </a:t>
            </a:r>
            <a:r>
              <a:rPr lang="ru-RU" dirty="0" smtClean="0">
                <a:solidFill>
                  <a:srgbClr val="C00000"/>
                </a:solidFill>
              </a:rPr>
              <a:t>18-летнего героя</a:t>
            </a:r>
            <a:r>
              <a:rPr lang="ru-RU" dirty="0" smtClean="0"/>
              <a:t> Сталинграда названы улица, школа, где он учился. Его имя занесено навечно в списки личного состава одного из подразделений Волгоградского гарнизона.</a:t>
            </a:r>
            <a:endParaRPr lang="ru-RU" dirty="0"/>
          </a:p>
        </p:txBody>
      </p:sp>
    </p:spTree>
  </p:cSld>
  <p:clrMapOvr>
    <a:masterClrMapping/>
  </p:clrMapOvr>
  <mc:AlternateContent xmlns:mc="http://schemas.openxmlformats.org/markup-compatibility/2006">
    <mc:Choice xmlns:p14="http://schemas.microsoft.com/office/powerpoint/2010/main" xmlns="" Requires="p14">
      <p:transition p14:dur="250">
        <p14:reveal/>
      </p:transition>
    </mc:Choice>
    <mc:Fallback>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2"/>
          <p:cNvSpPr>
            <a:spLocks noGrp="1"/>
          </p:cNvSpPr>
          <p:nvPr>
            <p:ph type="title" idx="4294967295"/>
          </p:nvPr>
        </p:nvSpPr>
        <p:spPr>
          <a:xfrm>
            <a:off x="467544" y="404813"/>
            <a:ext cx="2639194" cy="1079500"/>
          </a:xfrm>
        </p:spPr>
        <p:txBody>
          <a:bodyPr>
            <a:noAutofit/>
          </a:bodyPr>
          <a:lstStyle/>
          <a:p>
            <a:pPr algn="l"/>
            <a:r>
              <a:rPr lang="ru-RU" sz="2800" dirty="0" smtClean="0">
                <a:solidFill>
                  <a:srgbClr val="C00000"/>
                </a:solidFill>
                <a:effectLst/>
              </a:rPr>
              <a:t>САША ФИЛИППОВ</a:t>
            </a:r>
            <a:endParaRPr lang="ru-RU" sz="2800" dirty="0">
              <a:solidFill>
                <a:srgbClr val="C00000"/>
              </a:solidFill>
              <a:effectLst/>
            </a:endParaRPr>
          </a:p>
        </p:txBody>
      </p:sp>
      <p:sp>
        <p:nvSpPr>
          <p:cNvPr id="2" name="Объект 1"/>
          <p:cNvSpPr>
            <a:spLocks noGrp="1"/>
          </p:cNvSpPr>
          <p:nvPr>
            <p:ph idx="4294967295"/>
          </p:nvPr>
        </p:nvSpPr>
        <p:spPr>
          <a:xfrm>
            <a:off x="3563888" y="476250"/>
            <a:ext cx="5328592" cy="5977086"/>
          </a:xfrm>
        </p:spPr>
        <p:txBody>
          <a:bodyPr>
            <a:noAutofit/>
          </a:bodyPr>
          <a:lstStyle/>
          <a:p>
            <a:pPr marL="0" indent="0">
              <a:buNone/>
            </a:pPr>
            <a:r>
              <a:rPr lang="ru-RU" sz="1800" dirty="0" smtClean="0"/>
              <a:t>Сколько бы ни прошло лет, в сердцах жителей нашего города будет памятно имя юного партизана-разведчика Саши Филиппова. Большая семья, в которой рос Саша, жила на Дар-горе. В отряде его знали как «школьника». Невысокий, подвижный, находчивый Саша свободно ходил по городу. Маскировкой ему служили инструменты сапожника, он был обучен этому ремеслу. Действуя в тылу 6-й армии Паулюса, Саша 12 раз переходил линию фронта. Отец Саши после гибели сына рассказывал, какие ценные документы приносил Саша военным, добывал сведения о расположении войск в городе. Он взорвал немецкий штаб, метнув в его окно гранату. 23 декабря 1942 года Сашу схватили гитлеровцы и повесили вместе с другими партизанами. Именем Саши названы школы и дружины в нашем городе и области, парк в Ворошиловском районе, в котором установлен его бюст. </a:t>
            </a:r>
            <a:r>
              <a:rPr lang="ru-RU" sz="1800" dirty="0" smtClean="0">
                <a:solidFill>
                  <a:srgbClr val="C00000"/>
                </a:solidFill>
              </a:rPr>
              <a:t>Погиб в возрасте 17 лет.</a:t>
            </a:r>
            <a:endParaRPr lang="ru-RU" sz="1800" dirty="0">
              <a:solidFill>
                <a:srgbClr val="C00000"/>
              </a:solidFill>
            </a:endParaRPr>
          </a:p>
        </p:txBody>
      </p:sp>
      <p:pic>
        <p:nvPicPr>
          <p:cNvPr id="2050" name="Picture 2" descr="Картинки по запросу саша филиппов"/>
          <p:cNvPicPr>
            <a:picLocks noChangeAspect="1" noChangeArrowheads="1"/>
          </p:cNvPicPr>
          <p:nvPr/>
        </p:nvPicPr>
        <p:blipFill>
          <a:blip r:embed="rId2" cstate="print"/>
          <a:srcRect/>
          <a:stretch>
            <a:fillRect/>
          </a:stretch>
        </p:blipFill>
        <p:spPr bwMode="auto">
          <a:xfrm>
            <a:off x="251520" y="1700808"/>
            <a:ext cx="3009289" cy="4536504"/>
          </a:xfrm>
          <a:prstGeom prst="rect">
            <a:avLst/>
          </a:prstGeom>
          <a:noFill/>
          <a:effectLst>
            <a:softEdge rad="127000"/>
          </a:effectLst>
        </p:spPr>
      </p:pic>
    </p:spTree>
    <p:extLst>
      <p:ext uri="{BB962C8B-B14F-4D97-AF65-F5344CB8AC3E}">
        <p14:creationId xmlns:p14="http://schemas.microsoft.com/office/powerpoint/2010/main" xmlns="" val="4191485683"/>
      </p:ext>
    </p:extLst>
  </p:cSld>
  <p:clrMapOvr>
    <a:masterClrMapping/>
  </p:clrMapOvr>
  <mc:AlternateContent xmlns:mc="http://schemas.openxmlformats.org/markup-compatibility/2006">
    <mc:Choice xmlns:p14="http://schemas.microsoft.com/office/powerpoint/2010/main" xmlns="" Requires="p14">
      <p:transition p14:dur="250">
        <p14:reveal/>
      </p:transition>
    </mc:Choice>
    <mc:Fallback>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2"/>
          <p:cNvSpPr>
            <a:spLocks noGrp="1"/>
          </p:cNvSpPr>
          <p:nvPr>
            <p:ph type="title" idx="4294967295"/>
          </p:nvPr>
        </p:nvSpPr>
        <p:spPr>
          <a:xfrm>
            <a:off x="3589338" y="188913"/>
            <a:ext cx="5554662" cy="647799"/>
          </a:xfrm>
        </p:spPr>
        <p:txBody>
          <a:bodyPr>
            <a:normAutofit/>
          </a:bodyPr>
          <a:lstStyle/>
          <a:p>
            <a:pPr algn="ctr"/>
            <a:r>
              <a:rPr lang="ru-RU" sz="3600" dirty="0" smtClean="0">
                <a:solidFill>
                  <a:srgbClr val="C00000"/>
                </a:solidFill>
                <a:effectLst/>
              </a:rPr>
              <a:t>ЛЮСЯ РАДЫНО</a:t>
            </a:r>
            <a:endParaRPr lang="ru-RU" sz="3600" dirty="0">
              <a:solidFill>
                <a:srgbClr val="C00000"/>
              </a:solidFill>
              <a:effectLst/>
            </a:endParaRPr>
          </a:p>
        </p:txBody>
      </p:sp>
      <p:sp>
        <p:nvSpPr>
          <p:cNvPr id="5" name="Содержимое 4"/>
          <p:cNvSpPr>
            <a:spLocks noGrp="1"/>
          </p:cNvSpPr>
          <p:nvPr>
            <p:ph idx="4294967295"/>
          </p:nvPr>
        </p:nvSpPr>
        <p:spPr>
          <a:xfrm>
            <a:off x="3419873" y="764704"/>
            <a:ext cx="5400600" cy="5505921"/>
          </a:xfrm>
        </p:spPr>
        <p:txBody>
          <a:bodyPr>
            <a:noAutofit/>
          </a:bodyPr>
          <a:lstStyle/>
          <a:p>
            <a:pPr marL="0" indent="0">
              <a:buNone/>
            </a:pPr>
            <a:r>
              <a:rPr lang="ru-RU" sz="1800" dirty="0" smtClean="0"/>
              <a:t>Люся оказалась в Сталинграде после долгих поисков родных и близких. </a:t>
            </a:r>
            <a:r>
              <a:rPr lang="ru-RU" sz="1800" dirty="0" smtClean="0">
                <a:solidFill>
                  <a:srgbClr val="C00000"/>
                </a:solidFill>
              </a:rPr>
              <a:t>13-ти летняя Люся</a:t>
            </a:r>
            <a:r>
              <a:rPr lang="ru-RU" sz="1800" dirty="0" smtClean="0"/>
              <a:t>, находчивая, любознательная пионерка из Ленинграда, добровольно стала разведчицей. Однажды в </a:t>
            </a:r>
            <a:r>
              <a:rPr lang="ru-RU" sz="1800" dirty="0" err="1" smtClean="0"/>
              <a:t>сталинградский</a:t>
            </a:r>
            <a:r>
              <a:rPr lang="ru-RU" sz="1800" dirty="0" smtClean="0"/>
              <a:t> детский приёмник пришёл офицер, который искал детей для работы в разведке. Так Люся оказалась в боевой части. Командиром у них был капитан, который учил, давал наставления, как вести наблюдения, что отмечать в памяти, как вести себя в плену.</a:t>
            </a:r>
            <a:br>
              <a:rPr lang="ru-RU" sz="1800" dirty="0" smtClean="0"/>
            </a:br>
            <a:r>
              <a:rPr lang="ru-RU" sz="1800" dirty="0" smtClean="0"/>
              <a:t>В первой половине августа 1942 г. Люся вместе с Еленой Константиновной Алексеевой под видом матери и дочери впервые были заброшены в тыл врага. Семь раз Люся переходила линию фронта, добывая всё новые сведения о противнике. За образцовое выполнение заданий командования награждена медалями «За отвагу» и «За оборону Сталинграда». Люсе посчастливилось остаться в живых.</a:t>
            </a:r>
            <a:endParaRPr lang="ru-RU" sz="1800" dirty="0"/>
          </a:p>
        </p:txBody>
      </p:sp>
      <p:pic>
        <p:nvPicPr>
          <p:cNvPr id="6146" name="Picture 2" descr="http://www.infovolga.ru/school/pioner/images/lusia.gif"/>
          <p:cNvPicPr>
            <a:picLocks noChangeAspect="1" noChangeArrowheads="1"/>
          </p:cNvPicPr>
          <p:nvPr/>
        </p:nvPicPr>
        <p:blipFill>
          <a:blip r:embed="rId2" cstate="print"/>
          <a:srcRect/>
          <a:stretch>
            <a:fillRect/>
          </a:stretch>
        </p:blipFill>
        <p:spPr bwMode="auto">
          <a:xfrm>
            <a:off x="395536" y="548680"/>
            <a:ext cx="2819361" cy="2664296"/>
          </a:xfrm>
          <a:prstGeom prst="rect">
            <a:avLst/>
          </a:prstGeom>
          <a:noFill/>
          <a:effectLst>
            <a:softEdge rad="127000"/>
          </a:effectLst>
        </p:spPr>
      </p:pic>
      <p:pic>
        <p:nvPicPr>
          <p:cNvPr id="6148" name="Picture 4" descr="http://www.infovolga.ru/school/pioner/images/lusia2.gif"/>
          <p:cNvPicPr>
            <a:picLocks noChangeAspect="1" noChangeArrowheads="1"/>
          </p:cNvPicPr>
          <p:nvPr/>
        </p:nvPicPr>
        <p:blipFill>
          <a:blip r:embed="rId3" cstate="print"/>
          <a:srcRect/>
          <a:stretch>
            <a:fillRect/>
          </a:stretch>
        </p:blipFill>
        <p:spPr bwMode="auto">
          <a:xfrm>
            <a:off x="683568" y="3068960"/>
            <a:ext cx="2304256" cy="3479428"/>
          </a:xfrm>
          <a:prstGeom prst="rect">
            <a:avLst/>
          </a:prstGeom>
          <a:noFill/>
          <a:effectLst>
            <a:softEdge rad="127000"/>
          </a:effectLst>
        </p:spPr>
      </p:pic>
    </p:spTree>
    <p:extLst>
      <p:ext uri="{BB962C8B-B14F-4D97-AF65-F5344CB8AC3E}">
        <p14:creationId xmlns:p14="http://schemas.microsoft.com/office/powerpoint/2010/main" xmlns="" val="3515667455"/>
      </p:ext>
    </p:extLst>
  </p:cSld>
  <p:clrMapOvr>
    <a:masterClrMapping/>
  </p:clrMapOvr>
  <mc:AlternateContent xmlns:mc="http://schemas.openxmlformats.org/markup-compatibility/2006">
    <mc:Choice xmlns:p14="http://schemas.microsoft.com/office/powerpoint/2010/main" xmlns="" Requires="p14">
      <p:transition p14:dur="250">
        <p14:reveal/>
      </p:transition>
    </mc:Choice>
    <mc:Fallback>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a:xfrm>
            <a:off x="395536" y="476672"/>
            <a:ext cx="2880320" cy="1224136"/>
          </a:xfrm>
        </p:spPr>
        <p:txBody>
          <a:bodyPr>
            <a:normAutofit/>
          </a:bodyPr>
          <a:lstStyle/>
          <a:p>
            <a:pPr algn="l"/>
            <a:r>
              <a:rPr lang="ru-RU" sz="2800" dirty="0" smtClean="0">
                <a:solidFill>
                  <a:srgbClr val="C00000"/>
                </a:solidFill>
                <a:effectLst/>
              </a:rPr>
              <a:t>МИША </a:t>
            </a:r>
            <a:br>
              <a:rPr lang="ru-RU" sz="2800" dirty="0" smtClean="0">
                <a:solidFill>
                  <a:srgbClr val="C00000"/>
                </a:solidFill>
                <a:effectLst/>
              </a:rPr>
            </a:br>
            <a:r>
              <a:rPr lang="ru-RU" sz="2800" dirty="0" smtClean="0">
                <a:solidFill>
                  <a:srgbClr val="C00000"/>
                </a:solidFill>
                <a:effectLst/>
              </a:rPr>
              <a:t>РОМАНОВ</a:t>
            </a:r>
            <a:endParaRPr lang="ru-RU" sz="2800" dirty="0">
              <a:solidFill>
                <a:srgbClr val="C00000"/>
              </a:solidFill>
              <a:effectLst/>
            </a:endParaRPr>
          </a:p>
        </p:txBody>
      </p:sp>
      <p:sp>
        <p:nvSpPr>
          <p:cNvPr id="4" name="Содержимое 3"/>
          <p:cNvSpPr>
            <a:spLocks noGrp="1"/>
          </p:cNvSpPr>
          <p:nvPr>
            <p:ph idx="4294967295"/>
          </p:nvPr>
        </p:nvSpPr>
        <p:spPr>
          <a:xfrm>
            <a:off x="3131840" y="332656"/>
            <a:ext cx="5616624" cy="6336704"/>
          </a:xfrm>
        </p:spPr>
        <p:txBody>
          <a:bodyPr>
            <a:noAutofit/>
          </a:bodyPr>
          <a:lstStyle/>
          <a:p>
            <a:pPr marL="0" indent="0">
              <a:buNone/>
            </a:pPr>
            <a:r>
              <a:rPr lang="ru-RU" sz="1800" dirty="0" smtClean="0"/>
              <a:t>В тихое утро холодного ноябрьского дня партизанский отряд </a:t>
            </a:r>
            <a:r>
              <a:rPr lang="ru-RU" sz="1800" dirty="0" err="1" smtClean="0"/>
              <a:t>котельниковцев</a:t>
            </a:r>
            <a:r>
              <a:rPr lang="ru-RU" sz="1800" dirty="0" smtClean="0"/>
              <a:t> окружили враги. На бруствере окопа сидел мальчик, это был Миша. Воевал он вместе с отцом. В отряде его прозвали «дубок». Хутор, где жила Мишина семья, сожгли фашисты. Неизвестно, что стало с матерью и сестрёнкой. Третью атаку предпринимает противник. Партизаны плохо вооружены, но фашисты не могут преодолеть сопротивление партизан. Убит командир, погибло много боевых товарищей. Последним замолк пулемёт отца. Силы неравные, враги подступали вплотную. Миша остался один. Он встал во весь рост на край окопа и стал ждать. Увидев мальчика, немцы остолбенели от удивления. Миша в последний раз взглянул на погибшего отца, схватил в обе руки по связке гранат и метнул их в толпы окруживших его гитлеровцев. Раздался оглушительный взрыв, а через секунду был сражен автоматной очередью сын донского казака, воспитанник Сталинградской пионерской организации Миша Романов</a:t>
            </a:r>
            <a:r>
              <a:rPr lang="ru-RU" sz="1800" dirty="0" smtClean="0">
                <a:solidFill>
                  <a:srgbClr val="C00000"/>
                </a:solidFill>
              </a:rPr>
              <a:t>». Ему было 13.</a:t>
            </a:r>
            <a:endParaRPr lang="ru-RU" sz="1800" dirty="0">
              <a:solidFill>
                <a:srgbClr val="C00000"/>
              </a:solidFill>
            </a:endParaRPr>
          </a:p>
        </p:txBody>
      </p:sp>
      <p:pic>
        <p:nvPicPr>
          <p:cNvPr id="5" name="Picture 2" descr="http://detcad34.ucoz.ru/fhfhf/lhjlhjl/sasasassa/image-16-.jpg"/>
          <p:cNvPicPr>
            <a:picLocks noChangeAspect="1" noChangeArrowheads="1"/>
          </p:cNvPicPr>
          <p:nvPr/>
        </p:nvPicPr>
        <p:blipFill>
          <a:blip r:embed="rId2" cstate="print">
            <a:grayscl/>
          </a:blip>
          <a:srcRect b="5876"/>
          <a:stretch>
            <a:fillRect/>
          </a:stretch>
        </p:blipFill>
        <p:spPr bwMode="auto">
          <a:xfrm>
            <a:off x="395536" y="1988840"/>
            <a:ext cx="2606170" cy="3684811"/>
          </a:xfrm>
          <a:prstGeom prst="rect">
            <a:avLst/>
          </a:prstGeom>
          <a:noFill/>
        </p:spPr>
      </p:pic>
    </p:spTree>
    <p:extLst>
      <p:ext uri="{BB962C8B-B14F-4D97-AF65-F5344CB8AC3E}">
        <p14:creationId xmlns:p14="http://schemas.microsoft.com/office/powerpoint/2010/main" xmlns="" val="2640713870"/>
      </p:ext>
    </p:extLst>
  </p:cSld>
  <p:clrMapOvr>
    <a:masterClrMapping/>
  </p:clrMapOvr>
  <mc:AlternateContent xmlns:mc="http://schemas.openxmlformats.org/markup-compatibility/2006">
    <mc:Choice xmlns:p14="http://schemas.microsoft.com/office/powerpoint/2010/main" xmlns="" Requires="p14">
      <p:transition p14:dur="250">
        <p14:reveal/>
      </p:transition>
    </mc:Choice>
    <mc:Fallback>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a:xfrm>
            <a:off x="467544" y="836712"/>
            <a:ext cx="7762056" cy="792088"/>
          </a:xfrm>
        </p:spPr>
        <p:txBody>
          <a:bodyPr>
            <a:noAutofit/>
          </a:bodyPr>
          <a:lstStyle/>
          <a:p>
            <a:pPr algn="l"/>
            <a:r>
              <a:rPr lang="ru-RU" sz="2800" dirty="0" smtClean="0">
                <a:solidFill>
                  <a:srgbClr val="C00000"/>
                </a:solidFill>
                <a:effectLst/>
              </a:rPr>
              <a:t>СЕРЁЖА </a:t>
            </a:r>
            <a:br>
              <a:rPr lang="ru-RU" sz="2800" dirty="0" smtClean="0">
                <a:solidFill>
                  <a:srgbClr val="C00000"/>
                </a:solidFill>
                <a:effectLst/>
              </a:rPr>
            </a:br>
            <a:r>
              <a:rPr lang="ru-RU" sz="2800" dirty="0" smtClean="0">
                <a:solidFill>
                  <a:srgbClr val="C00000"/>
                </a:solidFill>
                <a:effectLst/>
              </a:rPr>
              <a:t>АЛЁШКОВ</a:t>
            </a:r>
            <a:endParaRPr lang="ru-RU" sz="2800" dirty="0">
              <a:solidFill>
                <a:srgbClr val="C00000"/>
              </a:solidFill>
              <a:effectLst/>
            </a:endParaRPr>
          </a:p>
        </p:txBody>
      </p:sp>
      <p:sp>
        <p:nvSpPr>
          <p:cNvPr id="2" name="Объект 1"/>
          <p:cNvSpPr>
            <a:spLocks noGrp="1"/>
          </p:cNvSpPr>
          <p:nvPr>
            <p:ph idx="4294967295"/>
          </p:nvPr>
        </p:nvSpPr>
        <p:spPr>
          <a:xfrm>
            <a:off x="3454400" y="836712"/>
            <a:ext cx="5366072" cy="5660926"/>
          </a:xfrm>
        </p:spPr>
        <p:txBody>
          <a:bodyPr>
            <a:noAutofit/>
          </a:bodyPr>
          <a:lstStyle/>
          <a:p>
            <a:pPr marL="0" indent="0">
              <a:buNone/>
            </a:pPr>
            <a:r>
              <a:rPr lang="ru-RU" sz="1600" dirty="0" smtClean="0"/>
              <a:t>«Гвардии рядовой </a:t>
            </a:r>
            <a:r>
              <a:rPr lang="ru-RU" sz="1600" dirty="0" err="1" smtClean="0"/>
              <a:t>Сереженька</a:t>
            </a:r>
            <a:r>
              <a:rPr lang="ru-RU" sz="1600" dirty="0" smtClean="0"/>
              <a:t>» - самый юный солдат Великой Отечественной войны, уроженец Калужской области.</a:t>
            </a:r>
          </a:p>
          <a:p>
            <a:pPr marL="0" indent="0">
              <a:buNone/>
            </a:pPr>
            <a:r>
              <a:rPr lang="ru-RU" sz="1600" dirty="0" smtClean="0"/>
              <a:t>Полк стоял под Сталинградом и готовился к прорыву вражеской обороны. Боец Алёшков вошёл в блиндаж, где склонились над картой командиры, и доложил:- Там, в соломе, кто-то прячется. Командир послал к копнам солдат, и вскоре те привели двух немецких разведчиков. «Боец Алёшков, - сказал командир, - от лица службы объявляю Вам благодарность. - Служу Советскому Союзу! - отчеканил боец». Когда советские войска форсировали Днепр, боец Алёшков увидел, как над блиндажом, где находился командир, взметнулось пламя. Он бросился к блиндажу, но вход завалило, и в одиночку ничего нельзя было сделать. </a:t>
            </a:r>
            <a:r>
              <a:rPr lang="ru-RU" sz="1600" dirty="0" smtClean="0"/>
              <a:t>Юный герой</a:t>
            </a:r>
            <a:r>
              <a:rPr lang="ru-RU" sz="1600" dirty="0" smtClean="0"/>
              <a:t> </a:t>
            </a:r>
            <a:r>
              <a:rPr lang="ru-RU" sz="1600" dirty="0" smtClean="0"/>
              <a:t>под </a:t>
            </a:r>
            <a:r>
              <a:rPr lang="ru-RU" sz="1600" dirty="0" smtClean="0"/>
              <a:t>ураганным  </a:t>
            </a:r>
            <a:r>
              <a:rPr lang="ru-RU" sz="1600" dirty="0" smtClean="0"/>
              <a:t>огнём добрался до сапёров, и только с их помощью удалось извлечь из-под груды земли раненого командира. А Серёжа стоял неподалёку и … ревел от радости. </a:t>
            </a:r>
            <a:r>
              <a:rPr lang="ru-RU" sz="1600" dirty="0" smtClean="0">
                <a:solidFill>
                  <a:srgbClr val="C00000"/>
                </a:solidFill>
              </a:rPr>
              <a:t>Ему было всего 7 лет… </a:t>
            </a:r>
            <a:r>
              <a:rPr lang="ru-RU" sz="1600" dirty="0" smtClean="0"/>
              <a:t>Вскоре после этого на груди самого молодого </a:t>
            </a:r>
            <a:r>
              <a:rPr lang="ru-RU" sz="1600" dirty="0" smtClean="0"/>
              <a:t>красноармейца </a:t>
            </a:r>
            <a:r>
              <a:rPr lang="ru-RU" sz="1600" dirty="0" smtClean="0"/>
              <a:t>появилась медаль «За боевые заслуги».</a:t>
            </a:r>
            <a:br>
              <a:rPr lang="ru-RU" sz="1600" dirty="0" smtClean="0"/>
            </a:br>
            <a:r>
              <a:rPr lang="ru-RU" sz="1550" b="1" dirty="0" smtClean="0"/>
              <a:t/>
            </a:r>
            <a:br>
              <a:rPr lang="ru-RU" sz="1550" b="1" dirty="0" smtClean="0"/>
            </a:br>
            <a:endParaRPr lang="ru-RU" sz="1550" b="1" dirty="0"/>
          </a:p>
        </p:txBody>
      </p:sp>
      <p:pic>
        <p:nvPicPr>
          <p:cNvPr id="1026" name="Picture 2" descr="Гвардии рядовой Сереженька - самый молодой солдат Великой Отечественной войны"/>
          <p:cNvPicPr>
            <a:picLocks noChangeAspect="1" noChangeArrowheads="1"/>
          </p:cNvPicPr>
          <p:nvPr/>
        </p:nvPicPr>
        <p:blipFill>
          <a:blip r:embed="rId2" cstate="print"/>
          <a:srcRect/>
          <a:stretch>
            <a:fillRect/>
          </a:stretch>
        </p:blipFill>
        <p:spPr bwMode="auto">
          <a:xfrm>
            <a:off x="251520" y="1772816"/>
            <a:ext cx="3108376" cy="4347964"/>
          </a:xfrm>
          <a:prstGeom prst="rect">
            <a:avLst/>
          </a:prstGeom>
          <a:noFill/>
          <a:effectLst>
            <a:softEdge rad="127000"/>
          </a:effectLst>
        </p:spPr>
      </p:pic>
    </p:spTree>
    <p:extLst>
      <p:ext uri="{BB962C8B-B14F-4D97-AF65-F5344CB8AC3E}">
        <p14:creationId xmlns:p14="http://schemas.microsoft.com/office/powerpoint/2010/main" xmlns="" val="1437180619"/>
      </p:ext>
    </p:extLst>
  </p:cSld>
  <p:clrMapOvr>
    <a:masterClrMapping/>
  </p:clrMapOvr>
  <mc:AlternateContent xmlns:mc="http://schemas.openxmlformats.org/markup-compatibility/2006">
    <mc:Choice xmlns:p14="http://schemas.microsoft.com/office/powerpoint/2010/main" xmlns="" Requires="p14">
      <p:transition p14:dur="250">
        <p14:reveal/>
      </p:transition>
    </mc:Choice>
    <mc:Fallback>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404664"/>
            <a:ext cx="8568952" cy="1631216"/>
          </a:xfrm>
          <a:prstGeom prst="rect">
            <a:avLst/>
          </a:prstGeom>
        </p:spPr>
        <p:txBody>
          <a:bodyPr wrap="square">
            <a:spAutoFit/>
          </a:bodyPr>
          <a:lstStyle/>
          <a:p>
            <a:r>
              <a:rPr lang="ru-RU" sz="2000" dirty="0" smtClean="0"/>
              <a:t>Вспомните, откуда родом герои Сталинградской битвы, о которых мы рассказали. Налицо вся география страны! Отметьте их места рождения.</a:t>
            </a:r>
          </a:p>
          <a:p>
            <a:r>
              <a:rPr lang="ru-RU" sz="2000" dirty="0" smtClean="0"/>
              <a:t> </a:t>
            </a:r>
          </a:p>
          <a:p>
            <a:r>
              <a:rPr lang="ru-RU" sz="2000" dirty="0" smtClean="0"/>
              <a:t> </a:t>
            </a:r>
          </a:p>
        </p:txBody>
      </p:sp>
      <p:pic>
        <p:nvPicPr>
          <p:cNvPr id="35842" name="Picture 2" descr="http://obzorurokov.ru/wp-content/uploads/2014/07/rossia-karta.jpg"/>
          <p:cNvPicPr>
            <a:picLocks noChangeAspect="1" noChangeArrowheads="1"/>
          </p:cNvPicPr>
          <p:nvPr/>
        </p:nvPicPr>
        <p:blipFill>
          <a:blip r:embed="rId2" cstate="print">
            <a:lum contrast="10000"/>
          </a:blip>
          <a:srcRect/>
          <a:stretch>
            <a:fillRect/>
          </a:stretch>
        </p:blipFill>
        <p:spPr bwMode="auto">
          <a:xfrm>
            <a:off x="395536" y="1556792"/>
            <a:ext cx="8368009" cy="4673373"/>
          </a:xfrm>
          <a:prstGeom prst="rect">
            <a:avLst/>
          </a:prstGeom>
          <a:noFill/>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2656"/>
            <a:ext cx="8496944" cy="3170099"/>
          </a:xfrm>
          <a:prstGeom prst="rect">
            <a:avLst/>
          </a:prstGeom>
        </p:spPr>
        <p:txBody>
          <a:bodyPr wrap="square">
            <a:spAutoFit/>
          </a:bodyPr>
          <a:lstStyle/>
          <a:p>
            <a:r>
              <a:rPr lang="ru-RU" sz="2000" dirty="0" smtClean="0">
                <a:solidFill>
                  <a:srgbClr val="C00000"/>
                </a:solidFill>
              </a:rPr>
              <a:t>Памятников, которые своим героям-землякам установили на Мамаевом кургане разные регионы страны, становится всё больше</a:t>
            </a:r>
            <a:r>
              <a:rPr lang="ru-RU" sz="2000" dirty="0" smtClean="0"/>
              <a:t>. </a:t>
            </a:r>
          </a:p>
          <a:p>
            <a:r>
              <a:rPr lang="ru-RU" sz="2000" dirty="0" smtClean="0"/>
              <a:t>Памятник воинам-осетинам – это не первый памятный знак, открытый на военном мемориале Мамаева кургана уроженцам регионов России, погибшим в Сталинградской битве. В разные годы здесь было установлено множество мемориальных плит и памятников выходцам из Кабардино-Балкарии, Ингушетии, Татарстана, Вологодской, Рязанской, Саратовской, Самарской,  Ростовской областей и некоторых других субъектов РФ.</a:t>
            </a:r>
            <a:br>
              <a:rPr lang="ru-RU" sz="2000" dirty="0" smtClean="0"/>
            </a:br>
            <a:endParaRPr lang="ru-RU" sz="2000" dirty="0" smtClean="0"/>
          </a:p>
        </p:txBody>
      </p:sp>
      <p:pic>
        <p:nvPicPr>
          <p:cNvPr id="37890" name="Picture 2" descr="Мемориальный комплекс Мамаев курган в Волгограде"/>
          <p:cNvPicPr>
            <a:picLocks noChangeAspect="1" noChangeArrowheads="1"/>
          </p:cNvPicPr>
          <p:nvPr/>
        </p:nvPicPr>
        <p:blipFill>
          <a:blip r:embed="rId2" cstate="print">
            <a:lum bright="10000" contrast="20000"/>
          </a:blip>
          <a:srcRect/>
          <a:stretch>
            <a:fillRect/>
          </a:stretch>
        </p:blipFill>
        <p:spPr bwMode="auto">
          <a:xfrm>
            <a:off x="2699792" y="3284984"/>
            <a:ext cx="4128458" cy="3096344"/>
          </a:xfrm>
          <a:prstGeom prst="rect">
            <a:avLst/>
          </a:prstGeom>
          <a:noFill/>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04664"/>
            <a:ext cx="8568952" cy="4093428"/>
          </a:xfrm>
          <a:prstGeom prst="rect">
            <a:avLst/>
          </a:prstGeom>
        </p:spPr>
        <p:txBody>
          <a:bodyPr wrap="square">
            <a:spAutoFit/>
          </a:bodyPr>
          <a:lstStyle/>
          <a:p>
            <a:r>
              <a:rPr lang="ru-RU" sz="2000" dirty="0" smtClean="0"/>
              <a:t>Город на Волге отчаянно защищали представители разных краёв и городов, разных национальностей и возрастов, буквально, «от мала до велика». В нашем рассказе о примерах героизма в дни Сталинградской битвы это подтверждается многими фактами.</a:t>
            </a:r>
          </a:p>
          <a:p>
            <a:r>
              <a:rPr lang="ru-RU" sz="2000" dirty="0" smtClean="0"/>
              <a:t> </a:t>
            </a:r>
          </a:p>
          <a:p>
            <a:r>
              <a:rPr lang="ru-RU" sz="2000" dirty="0" smtClean="0"/>
              <a:t>Так, самым младшим героем, о котором мы хотим напомнить, является </a:t>
            </a:r>
            <a:r>
              <a:rPr lang="ru-RU" sz="2000" dirty="0" smtClean="0">
                <a:solidFill>
                  <a:srgbClr val="C00000"/>
                </a:solidFill>
              </a:rPr>
              <a:t>7-летний Серёжа Алёшков </a:t>
            </a:r>
          </a:p>
          <a:p>
            <a:r>
              <a:rPr lang="ru-RU" sz="2000" dirty="0" smtClean="0"/>
              <a:t>А самым старшим, – прославленный </a:t>
            </a:r>
            <a:r>
              <a:rPr lang="ru-RU" sz="2000" dirty="0" smtClean="0">
                <a:solidFill>
                  <a:srgbClr val="C00000"/>
                </a:solidFill>
              </a:rPr>
              <a:t>военачальник Андрей Иванович Ерёменко, которому на тот момент уже было 50 лет</a:t>
            </a:r>
            <a:r>
              <a:rPr lang="ru-RU" sz="2000" dirty="0" smtClean="0"/>
              <a:t>.</a:t>
            </a:r>
          </a:p>
          <a:p>
            <a:endParaRPr lang="ru-RU" sz="2000" dirty="0" smtClean="0"/>
          </a:p>
          <a:p>
            <a:r>
              <a:rPr lang="ru-RU" sz="2000" dirty="0" smtClean="0"/>
              <a:t>Только в списке воинов, удостоенных звания Героя Советского Союза за боевые подвиги в  Сталинградской битве, значится </a:t>
            </a:r>
            <a:r>
              <a:rPr lang="ru-RU" sz="2000" dirty="0" smtClean="0">
                <a:solidFill>
                  <a:srgbClr val="C00000"/>
                </a:solidFill>
              </a:rPr>
              <a:t>125 фамилий.</a:t>
            </a:r>
          </a:p>
          <a:p>
            <a:endParaRPr lang="ru-RU" sz="2000" dirty="0" smtClean="0"/>
          </a:p>
        </p:txBody>
      </p:sp>
      <p:pic>
        <p:nvPicPr>
          <p:cNvPr id="1026" name="Picture 2" descr="http://voin-rkka.ru/published/publicdata/GBXVOINDC0/attachments/SC/products_pictures/1-1i1_enl.jpg"/>
          <p:cNvPicPr>
            <a:picLocks noChangeAspect="1" noChangeArrowheads="1"/>
          </p:cNvPicPr>
          <p:nvPr/>
        </p:nvPicPr>
        <p:blipFill>
          <a:blip r:embed="rId2" cstate="print">
            <a:lum contrast="10000"/>
          </a:blip>
          <a:srcRect l="16065" t="2520" r="14951" b="1721"/>
          <a:stretch>
            <a:fillRect/>
          </a:stretch>
        </p:blipFill>
        <p:spPr bwMode="auto">
          <a:xfrm>
            <a:off x="3707904" y="4356226"/>
            <a:ext cx="1875998" cy="195309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332656"/>
            <a:ext cx="8208912" cy="6801862"/>
          </a:xfrm>
          <a:prstGeom prst="rect">
            <a:avLst/>
          </a:prstGeom>
          <a:noFill/>
        </p:spPr>
        <p:txBody>
          <a:bodyPr wrap="square" rtlCol="0">
            <a:spAutoFit/>
          </a:bodyPr>
          <a:lstStyle/>
          <a:p>
            <a:r>
              <a:rPr lang="ru-RU" sz="2000" dirty="0" smtClean="0"/>
              <a:t>Волгоград — единственный город России, где в честь героев названо 60% улиц. Причем речь идет не только об орденоносцах Великой Отечественной войны.  </a:t>
            </a:r>
          </a:p>
          <a:p>
            <a:endParaRPr lang="ru-RU" sz="2000" dirty="0" smtClean="0">
              <a:solidFill>
                <a:srgbClr val="C00000"/>
              </a:solidFill>
            </a:endParaRPr>
          </a:p>
          <a:p>
            <a:r>
              <a:rPr lang="ru-RU" sz="2000" dirty="0" smtClean="0">
                <a:solidFill>
                  <a:srgbClr val="C00000"/>
                </a:solidFill>
              </a:rPr>
              <a:t>Например, в поселке </a:t>
            </a:r>
            <a:r>
              <a:rPr lang="ru-RU" sz="2000" dirty="0" err="1" smtClean="0">
                <a:solidFill>
                  <a:srgbClr val="C00000"/>
                </a:solidFill>
              </a:rPr>
              <a:t>Разгуляевка</a:t>
            </a:r>
            <a:r>
              <a:rPr lang="ru-RU" sz="2000" dirty="0" smtClean="0">
                <a:solidFill>
                  <a:srgbClr val="C00000"/>
                </a:solidFill>
              </a:rPr>
              <a:t> Волгоградской области расположена улица Танкиста </a:t>
            </a:r>
            <a:r>
              <a:rPr lang="ru-RU" sz="2000" dirty="0" err="1" smtClean="0">
                <a:solidFill>
                  <a:srgbClr val="C00000"/>
                </a:solidFill>
              </a:rPr>
              <a:t>Хазова</a:t>
            </a:r>
            <a:r>
              <a:rPr lang="ru-RU" sz="2000" dirty="0" smtClean="0"/>
              <a:t>, название которой связано с именем Героя Советского Союза, командира танковой роты В. П. </a:t>
            </a:r>
            <a:r>
              <a:rPr lang="ru-RU" sz="2000" dirty="0" err="1" smtClean="0"/>
              <a:t>Хазова</a:t>
            </a:r>
            <a:r>
              <a:rPr lang="ru-RU" sz="2000" dirty="0" smtClean="0"/>
              <a:t>, на личном боевом счету которого 27 уничтоженных вражеских танков. Уходя на войну, Хазов пообещал своей матери: </a:t>
            </a:r>
            <a:r>
              <a:rPr lang="ru-RU" sz="2000" i="1" dirty="0" smtClean="0"/>
              <a:t>«За Волгу фашистов не пустим!». </a:t>
            </a:r>
            <a:r>
              <a:rPr lang="ru-RU" sz="2000" dirty="0" smtClean="0"/>
              <a:t>Танкист сдержал свое слово, но пал смертью храбрых на поле боя....</a:t>
            </a:r>
          </a:p>
          <a:p>
            <a:endParaRPr lang="ru-RU" sz="2000" dirty="0" smtClean="0"/>
          </a:p>
          <a:p>
            <a:r>
              <a:rPr lang="ru-RU" sz="2000" dirty="0" smtClean="0"/>
              <a:t>В братской могиле на Мамаевом кургане захоронены останки комиссара М. П. </a:t>
            </a:r>
            <a:r>
              <a:rPr lang="ru-RU" sz="2000" dirty="0" err="1" smtClean="0"/>
              <a:t>Быстрова</a:t>
            </a:r>
            <a:r>
              <a:rPr lang="ru-RU" sz="2000" dirty="0" smtClean="0"/>
              <a:t>, совершившего воинский подвиг в районе Лысой горы. На подъеме командир одной из рот был убит, и бойцы замешкались. Тогда руководство взял на себя Михаил </a:t>
            </a:r>
            <a:r>
              <a:rPr lang="ru-RU" sz="2000" dirty="0" err="1" smtClean="0"/>
              <a:t>Быстров</a:t>
            </a:r>
            <a:r>
              <a:rPr lang="ru-RU" sz="2000" dirty="0" smtClean="0"/>
              <a:t> и повел бойцов за собой. За ротой двинулись остальные соединения. В этой атаке Михаил Павлович был смертельно ранен и в тот же день скончался. </a:t>
            </a:r>
            <a:r>
              <a:rPr lang="ru-RU" sz="2000" dirty="0" smtClean="0">
                <a:solidFill>
                  <a:srgbClr val="C00000"/>
                </a:solidFill>
              </a:rPr>
              <a:t>Именем комиссара </a:t>
            </a:r>
            <a:r>
              <a:rPr lang="ru-RU" sz="2000" dirty="0" err="1" smtClean="0">
                <a:solidFill>
                  <a:srgbClr val="C00000"/>
                </a:solidFill>
              </a:rPr>
              <a:t>Быстрова</a:t>
            </a:r>
            <a:r>
              <a:rPr lang="ru-RU" sz="2000" dirty="0" smtClean="0">
                <a:solidFill>
                  <a:srgbClr val="C00000"/>
                </a:solidFill>
              </a:rPr>
              <a:t> названа одна из улиц в Кировском районе</a:t>
            </a:r>
            <a:r>
              <a:rPr lang="ru-RU" sz="2000" dirty="0" smtClean="0"/>
              <a:t>.  </a:t>
            </a:r>
            <a:br>
              <a:rPr lang="ru-RU" sz="2000" dirty="0" smtClean="0"/>
            </a:br>
            <a:r>
              <a:rPr lang="ru-RU" dirty="0" smtClean="0"/>
              <a:t/>
            </a:r>
            <a:br>
              <a:rPr lang="ru-RU" dirty="0" smtClean="0"/>
            </a:br>
            <a:endParaRPr lang="ru-RU"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476673"/>
            <a:ext cx="7848872" cy="6555641"/>
          </a:xfrm>
          <a:prstGeom prst="rect">
            <a:avLst/>
          </a:prstGeom>
        </p:spPr>
        <p:txBody>
          <a:bodyPr wrap="square">
            <a:spAutoFit/>
          </a:bodyPr>
          <a:lstStyle/>
          <a:p>
            <a:r>
              <a:rPr lang="ru-RU" sz="2000" dirty="0" smtClean="0"/>
              <a:t>Интересно изучать названия улиц </a:t>
            </a:r>
            <a:r>
              <a:rPr lang="ru-RU" sz="2000" dirty="0" smtClean="0">
                <a:solidFill>
                  <a:srgbClr val="C00000"/>
                </a:solidFill>
              </a:rPr>
              <a:t>Краснооктябрьского района </a:t>
            </a:r>
            <a:r>
              <a:rPr lang="ru-RU" sz="2000" dirty="0" smtClean="0"/>
              <a:t>города. В нем многие улицы получили свои имена в честь героев Великой Отечественной войны и Сталинградской битвы.</a:t>
            </a:r>
            <a:r>
              <a:rPr lang="ru-RU" sz="2000" b="1" dirty="0" smtClean="0"/>
              <a:t> </a:t>
            </a:r>
          </a:p>
          <a:p>
            <a:r>
              <a:rPr lang="ru-RU" sz="2000" dirty="0" smtClean="0">
                <a:solidFill>
                  <a:srgbClr val="C00000"/>
                </a:solidFill>
              </a:rPr>
              <a:t>В Дзержинском районе Волгограда </a:t>
            </a:r>
            <a:r>
              <a:rPr lang="ru-RU" sz="2000" dirty="0" smtClean="0"/>
              <a:t>имена героев Сталинградской битвы увековечены в названиях двух улиц. Одна носит имя отважной радистки из Белоруссии Елены </a:t>
            </a:r>
            <a:r>
              <a:rPr lang="ru-RU" sz="2000" dirty="0" err="1" smtClean="0"/>
              <a:t>Стемпковской</a:t>
            </a:r>
            <a:r>
              <a:rPr lang="ru-RU" sz="2000" dirty="0" smtClean="0"/>
              <a:t>, а вторая названа в честь Михаила </a:t>
            </a:r>
            <a:r>
              <a:rPr lang="ru-RU" sz="2000" dirty="0" err="1" smtClean="0"/>
              <a:t>Паникахи</a:t>
            </a:r>
            <a:r>
              <a:rPr lang="ru-RU" sz="2000" dirty="0" smtClean="0"/>
              <a:t>. Младший сержант </a:t>
            </a:r>
            <a:r>
              <a:rPr lang="ru-RU" sz="2000" dirty="0" err="1" smtClean="0"/>
              <a:t>Стемпковская</a:t>
            </a:r>
            <a:r>
              <a:rPr lang="ru-RU" sz="2000" dirty="0" smtClean="0"/>
              <a:t> в июне 1942 года, во время выхода батальона из окружения обеспечивала связь со штабом полка и во время боя вызвала огонь на себя. Затем отважная радистка в составе взвода прикрывала отход батальона. В этом бою Елена </a:t>
            </a:r>
            <a:r>
              <a:rPr lang="ru-RU" sz="2000" dirty="0" err="1" smtClean="0"/>
              <a:t>Стемпковская</a:t>
            </a:r>
            <a:r>
              <a:rPr lang="ru-RU" sz="2000" dirty="0" smtClean="0"/>
              <a:t> погибла, посмертно ей присвоено звание Героя Советского Союза. </a:t>
            </a:r>
          </a:p>
          <a:p>
            <a:r>
              <a:rPr lang="ru-RU" sz="2000" dirty="0" smtClean="0"/>
              <a:t>Замечательную историю рассказали исследователи, которые выяснили, в чью честь названа улица имени 4-х героев-бойцов НКВД </a:t>
            </a:r>
            <a:r>
              <a:rPr lang="ru-RU" sz="2000" dirty="0" smtClean="0">
                <a:solidFill>
                  <a:srgbClr val="C00000"/>
                </a:solidFill>
              </a:rPr>
              <a:t>в Советском районе города</a:t>
            </a:r>
            <a:r>
              <a:rPr lang="ru-RU" sz="2000" dirty="0" smtClean="0"/>
              <a:t>.</a:t>
            </a:r>
          </a:p>
          <a:p>
            <a:r>
              <a:rPr lang="ru-RU" i="1" dirty="0" smtClean="0"/>
              <a:t>(см. 4-минутный видеосюжет).</a:t>
            </a:r>
          </a:p>
          <a:p>
            <a:r>
              <a:rPr lang="ru-RU" sz="2000" u="sng" dirty="0" smtClean="0">
                <a:hlinkClick r:id="rId2"/>
              </a:rPr>
              <a:t>http://smartnews.ru/regions/volgograd/13484.html</a:t>
            </a:r>
            <a:endParaRPr lang="ru-RU" sz="2000" u="sng" dirty="0" smtClean="0"/>
          </a:p>
          <a:p>
            <a:r>
              <a:rPr lang="ru-RU" i="1" dirty="0" smtClean="0"/>
              <a:t>«Улицы имени четырех героев НКВД»</a:t>
            </a:r>
            <a:endParaRPr lang="ru-RU" sz="2000" dirty="0" smtClean="0"/>
          </a:p>
          <a:p>
            <a:endParaRPr lang="ru-RU" sz="2000" dirty="0" smtClean="0"/>
          </a:p>
          <a:p>
            <a:endParaRPr lang="ru-RU" sz="2000" dirty="0" smtClean="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332656"/>
            <a:ext cx="8208912" cy="6319872"/>
          </a:xfrm>
          <a:prstGeom prst="rect">
            <a:avLst/>
          </a:prstGeom>
        </p:spPr>
        <p:txBody>
          <a:bodyPr wrap="square">
            <a:spAutoFit/>
          </a:bodyPr>
          <a:lstStyle/>
          <a:p>
            <a:r>
              <a:rPr lang="ru-RU" sz="2000" dirty="0" smtClean="0"/>
              <a:t>Именами Рубена Ибаррури и летчика-истребителя Владимира </a:t>
            </a:r>
            <a:r>
              <a:rPr lang="ru-RU" sz="2000" dirty="0" err="1" smtClean="0"/>
              <a:t>Каменщикова</a:t>
            </a:r>
            <a:r>
              <a:rPr lang="ru-RU" sz="2000" dirty="0" smtClean="0"/>
              <a:t>, сбившего в </a:t>
            </a:r>
            <a:r>
              <a:rPr lang="ru-RU" sz="2000" dirty="0" err="1" smtClean="0"/>
              <a:t>сталинградском</a:t>
            </a:r>
            <a:r>
              <a:rPr lang="ru-RU" sz="2000" dirty="0" smtClean="0"/>
              <a:t> небе 12 вражеских самолетов, также названы улицы в Волгограде. </a:t>
            </a:r>
          </a:p>
          <a:p>
            <a:endParaRPr lang="ru-RU" sz="2000" dirty="0" smtClean="0">
              <a:solidFill>
                <a:srgbClr val="C00000"/>
              </a:solidFill>
            </a:endParaRPr>
          </a:p>
          <a:p>
            <a:r>
              <a:rPr lang="ru-RU" sz="2000" dirty="0" smtClean="0">
                <a:solidFill>
                  <a:srgbClr val="C00000"/>
                </a:solidFill>
              </a:rPr>
              <a:t>В Тракторозаводском районе, </a:t>
            </a:r>
            <a:r>
              <a:rPr lang="ru-RU" sz="2000" dirty="0" smtClean="0"/>
              <a:t>где находится наша гимназия, расположены улицы Героя Советского Союза капитана И. Н. Антонова, дважды Героя Советского Союза генерала П. И. </a:t>
            </a:r>
            <a:r>
              <a:rPr lang="ru-RU" sz="2000" dirty="0" err="1" smtClean="0"/>
              <a:t>Шурухина</a:t>
            </a:r>
            <a:r>
              <a:rPr lang="ru-RU" sz="2000" dirty="0" smtClean="0"/>
              <a:t> и Героя Советского Союза гвардии капитана И. И. Мещерякова. </a:t>
            </a:r>
          </a:p>
          <a:p>
            <a:endParaRPr lang="ru-RU" sz="2000" dirty="0" smtClean="0"/>
          </a:p>
          <a:p>
            <a:r>
              <a:rPr lang="ru-RU" sz="2000" dirty="0" smtClean="0"/>
              <a:t>В районе </a:t>
            </a:r>
            <a:r>
              <a:rPr lang="ru-RU" sz="2000" dirty="0" err="1" smtClean="0">
                <a:solidFill>
                  <a:srgbClr val="C00000"/>
                </a:solidFill>
              </a:rPr>
              <a:t>Дар-Горы</a:t>
            </a:r>
            <a:r>
              <a:rPr lang="ru-RU" sz="2000" dirty="0" smtClean="0"/>
              <a:t> </a:t>
            </a:r>
            <a:r>
              <a:rPr lang="ru-RU" sz="2000" dirty="0" smtClean="0">
                <a:solidFill>
                  <a:srgbClr val="C00000"/>
                </a:solidFill>
              </a:rPr>
              <a:t>(Ворошиловский район) </a:t>
            </a:r>
            <a:r>
              <a:rPr lang="ru-RU" sz="2000" dirty="0" smtClean="0"/>
              <a:t>находится улица и сквер Саши Филиппова. Жизнь отважного разведчика оборвалась, когда ему было всего 16 лет. Во время выполнения одного из заданий юный боец был схвачен и замучен фашистскими палачами. </a:t>
            </a:r>
          </a:p>
          <a:p>
            <a:endParaRPr lang="ru-RU" sz="2000" dirty="0" smtClean="0"/>
          </a:p>
          <a:p>
            <a:r>
              <a:rPr lang="ru-RU" sz="2000" dirty="0" smtClean="0"/>
              <a:t>Одна из улиц </a:t>
            </a:r>
            <a:r>
              <a:rPr lang="ru-RU" sz="2000" dirty="0" smtClean="0">
                <a:solidFill>
                  <a:srgbClr val="C00000"/>
                </a:solidFill>
              </a:rPr>
              <a:t>в Красноармейском районе </a:t>
            </a:r>
            <a:r>
              <a:rPr lang="ru-RU" sz="2000" dirty="0" smtClean="0"/>
              <a:t>носит имя артиллериста, Героя Советского Союза Михаила </a:t>
            </a:r>
            <a:r>
              <a:rPr lang="ru-RU" sz="2000" dirty="0" err="1" smtClean="0"/>
              <a:t>Хвостанцева</a:t>
            </a:r>
            <a:r>
              <a:rPr lang="ru-RU" sz="2000" dirty="0" smtClean="0"/>
              <a:t>, а в селе Дубовый Овраг установлен памятник сибиряку-герою Сталинградской битвы.... </a:t>
            </a:r>
            <a:endParaRPr lang="ru-RU" sz="2000"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332657"/>
            <a:ext cx="8352928" cy="1323439"/>
          </a:xfrm>
          <a:prstGeom prst="rect">
            <a:avLst/>
          </a:prstGeom>
        </p:spPr>
        <p:txBody>
          <a:bodyPr wrap="square">
            <a:spAutoFit/>
          </a:bodyPr>
          <a:lstStyle/>
          <a:p>
            <a:r>
              <a:rPr lang="ru-RU" sz="2000" dirty="0" smtClean="0"/>
              <a:t>Несколько улиц в разных районах нашего города </a:t>
            </a:r>
            <a:r>
              <a:rPr lang="ru-RU" sz="2000" dirty="0" smtClean="0">
                <a:solidFill>
                  <a:srgbClr val="C00000"/>
                </a:solidFill>
              </a:rPr>
              <a:t>носят имена легендарных полководцев-маршалов </a:t>
            </a:r>
            <a:r>
              <a:rPr lang="ru-RU" sz="2000" dirty="0" smtClean="0"/>
              <a:t>Г. К. Жукова, А. И. Еременко, </a:t>
            </a:r>
          </a:p>
          <a:p>
            <a:r>
              <a:rPr lang="ru-RU" sz="2000" dirty="0" smtClean="0"/>
              <a:t>К. К. Рокоссовского, Ф. И. </a:t>
            </a:r>
            <a:r>
              <a:rPr lang="ru-RU" sz="2000" dirty="0" err="1" smtClean="0"/>
              <a:t>Толбухина</a:t>
            </a:r>
            <a:r>
              <a:rPr lang="ru-RU" sz="2000" dirty="0" smtClean="0"/>
              <a:t> и других советских военачальников</a:t>
            </a:r>
            <a:r>
              <a:rPr lang="ru-RU" dirty="0" smtClean="0"/>
              <a:t>. </a:t>
            </a:r>
            <a:endParaRPr lang="ru-RU" dirty="0"/>
          </a:p>
        </p:txBody>
      </p:sp>
      <p:pic>
        <p:nvPicPr>
          <p:cNvPr id="31746" name="Picture 2" descr="https://cnd.afy.ru/files/pbb/full/e/e1/e1950d74864a1ba5a58629031833187900.jpeg"/>
          <p:cNvPicPr>
            <a:picLocks noChangeAspect="1" noChangeArrowheads="1"/>
          </p:cNvPicPr>
          <p:nvPr/>
        </p:nvPicPr>
        <p:blipFill>
          <a:blip r:embed="rId2" cstate="print">
            <a:lum bright="10000" contrast="10000"/>
          </a:blip>
          <a:srcRect/>
          <a:stretch>
            <a:fillRect/>
          </a:stretch>
        </p:blipFill>
        <p:spPr bwMode="auto">
          <a:xfrm>
            <a:off x="971600" y="4293096"/>
            <a:ext cx="3507288" cy="2105076"/>
          </a:xfrm>
          <a:prstGeom prst="rect">
            <a:avLst/>
          </a:prstGeom>
          <a:noFill/>
          <a:effectLst>
            <a:outerShdw blurRad="50800" dist="38100" dir="2700000" algn="tl" rotWithShape="0">
              <a:prstClr val="black">
                <a:alpha val="40000"/>
              </a:prstClr>
            </a:outerShdw>
          </a:effectLst>
        </p:spPr>
      </p:pic>
      <p:pic>
        <p:nvPicPr>
          <p:cNvPr id="31748" name="Picture 4" descr="http://static.panoramio.com/photos/large/81295115.jpg"/>
          <p:cNvPicPr>
            <a:picLocks noChangeAspect="1" noChangeArrowheads="1"/>
          </p:cNvPicPr>
          <p:nvPr/>
        </p:nvPicPr>
        <p:blipFill>
          <a:blip r:embed="rId3" cstate="print">
            <a:lum bright="10000"/>
          </a:blip>
          <a:srcRect/>
          <a:stretch>
            <a:fillRect/>
          </a:stretch>
        </p:blipFill>
        <p:spPr bwMode="auto">
          <a:xfrm>
            <a:off x="4716016" y="1484784"/>
            <a:ext cx="3454697" cy="2304256"/>
          </a:xfrm>
          <a:prstGeom prst="rect">
            <a:avLst/>
          </a:prstGeom>
          <a:noFill/>
          <a:effectLst>
            <a:outerShdw blurRad="50800" dist="38100" dir="2700000" algn="tl" rotWithShape="0">
              <a:prstClr val="black">
                <a:alpha val="40000"/>
              </a:prstClr>
            </a:outerShdw>
          </a:effectLst>
        </p:spPr>
      </p:pic>
      <p:pic>
        <p:nvPicPr>
          <p:cNvPr id="31750" name="Picture 6" descr="https://krivoe-zerkalo.ru/images/2016/perekroyut_tolbuhina.JPG"/>
          <p:cNvPicPr>
            <a:picLocks noChangeAspect="1" noChangeArrowheads="1"/>
          </p:cNvPicPr>
          <p:nvPr/>
        </p:nvPicPr>
        <p:blipFill>
          <a:blip r:embed="rId4" cstate="print"/>
          <a:srcRect/>
          <a:stretch>
            <a:fillRect/>
          </a:stretch>
        </p:blipFill>
        <p:spPr bwMode="auto">
          <a:xfrm>
            <a:off x="4716016" y="4005064"/>
            <a:ext cx="3419872" cy="2281028"/>
          </a:xfrm>
          <a:prstGeom prst="rect">
            <a:avLst/>
          </a:prstGeom>
          <a:noFill/>
          <a:effectLst>
            <a:outerShdw blurRad="50800" dist="38100" dir="2700000" algn="tl" rotWithShape="0">
              <a:prstClr val="black">
                <a:alpha val="40000"/>
              </a:prstClr>
            </a:outerShdw>
          </a:effectLst>
        </p:spPr>
      </p:pic>
      <p:pic>
        <p:nvPicPr>
          <p:cNvPr id="31754" name="Picture 10" descr="https://i3.photo.2gis.com/images/geo/33/4644337129934263_deb4.jpg"/>
          <p:cNvPicPr>
            <a:picLocks noChangeAspect="1" noChangeArrowheads="1"/>
          </p:cNvPicPr>
          <p:nvPr/>
        </p:nvPicPr>
        <p:blipFill>
          <a:blip r:embed="rId5" cstate="print">
            <a:lum contrast="20000"/>
          </a:blip>
          <a:srcRect/>
          <a:stretch>
            <a:fillRect/>
          </a:stretch>
        </p:blipFill>
        <p:spPr bwMode="auto">
          <a:xfrm>
            <a:off x="971600" y="1772816"/>
            <a:ext cx="3456384" cy="2304256"/>
          </a:xfrm>
          <a:prstGeom prst="rect">
            <a:avLst/>
          </a:prstGeom>
          <a:noFill/>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idx="4294967295"/>
          </p:nvPr>
        </p:nvSpPr>
        <p:spPr>
          <a:xfrm>
            <a:off x="4211960" y="404665"/>
            <a:ext cx="4392488" cy="3024335"/>
          </a:xfrm>
        </p:spPr>
        <p:txBody>
          <a:bodyPr>
            <a:noAutofit/>
          </a:bodyPr>
          <a:lstStyle/>
          <a:p>
            <a:pPr algn="l">
              <a:lnSpc>
                <a:spcPct val="120000"/>
              </a:lnSpc>
            </a:pPr>
            <a:r>
              <a:rPr lang="ru-RU" sz="4000" dirty="0" smtClean="0">
                <a:solidFill>
                  <a:srgbClr val="C00000"/>
                </a:solidFill>
                <a:effectLst/>
              </a:rPr>
              <a:t>ПОДВИГ ЗАЩИТНИКОВ                               СТАЛИНГРАДА БЕССМЕРТЕН</a:t>
            </a:r>
            <a:endParaRPr lang="ru-RU" sz="4000" dirty="0">
              <a:solidFill>
                <a:srgbClr val="C00000"/>
              </a:solidFill>
              <a:effectLst/>
            </a:endParaRPr>
          </a:p>
        </p:txBody>
      </p:sp>
      <p:pic>
        <p:nvPicPr>
          <p:cNvPr id="29698" name="Picture 2" descr="Похожее изображение"/>
          <p:cNvPicPr>
            <a:picLocks noChangeAspect="1" noChangeArrowheads="1"/>
          </p:cNvPicPr>
          <p:nvPr/>
        </p:nvPicPr>
        <p:blipFill>
          <a:blip r:embed="rId2" cstate="print">
            <a:lum bright="10000" contrast="30000"/>
          </a:blip>
          <a:srcRect/>
          <a:stretch>
            <a:fillRect/>
          </a:stretch>
        </p:blipFill>
        <p:spPr bwMode="auto">
          <a:xfrm>
            <a:off x="755576" y="332656"/>
            <a:ext cx="2252092" cy="3996541"/>
          </a:xfrm>
          <a:prstGeom prst="rect">
            <a:avLst/>
          </a:prstGeom>
          <a:ln>
            <a:noFill/>
          </a:ln>
          <a:effectLst>
            <a:outerShdw blurRad="292100" dist="139700" dir="2700000" algn="tl" rotWithShape="0">
              <a:srgbClr val="333333">
                <a:alpha val="65000"/>
              </a:srgbClr>
            </a:outerShdw>
          </a:effectLst>
        </p:spPr>
      </p:pic>
      <p:sp>
        <p:nvSpPr>
          <p:cNvPr id="9" name="Прямоугольник 8"/>
          <p:cNvSpPr/>
          <p:nvPr/>
        </p:nvSpPr>
        <p:spPr>
          <a:xfrm>
            <a:off x="3563888" y="4653136"/>
            <a:ext cx="5580112" cy="220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Picture 2" descr="https://us.v-cdn.net/6025126/uploads/editor/8f/ihwwszgc0k0f.png"/>
          <p:cNvPicPr>
            <a:picLocks noChangeAspect="1" noChangeArrowheads="1"/>
          </p:cNvPicPr>
          <p:nvPr/>
        </p:nvPicPr>
        <p:blipFill>
          <a:blip r:embed="rId3" cstate="print">
            <a:lum contrast="40000"/>
          </a:blip>
          <a:srcRect/>
          <a:stretch>
            <a:fillRect/>
          </a:stretch>
        </p:blipFill>
        <p:spPr bwMode="auto">
          <a:xfrm>
            <a:off x="4211960" y="3356992"/>
            <a:ext cx="3960440" cy="3136066"/>
          </a:xfrm>
          <a:prstGeom prst="rect">
            <a:avLst/>
          </a:prstGeom>
          <a:ln>
            <a:noFill/>
          </a:ln>
          <a:effectLst>
            <a:outerShdw blurRad="292100" dist="139700" dir="2700000" algn="tl" rotWithShape="0">
              <a:srgbClr val="333333">
                <a:alpha val="65000"/>
              </a:srgbClr>
            </a:outerShdw>
          </a:effectLst>
        </p:spPr>
      </p:pic>
      <p:pic>
        <p:nvPicPr>
          <p:cNvPr id="2052" name="Picture 4" descr="http://www.xn-----6kcalbbrfn0iijf7msb.xn--p1ai/wp-content/uploads/2015/06/17-%D0%B3%D0%B2%D0%BE%D0%B7%D0%B4%D0%B8%D0%BA%D0%B0.jpg"/>
          <p:cNvPicPr>
            <a:picLocks noChangeAspect="1" noChangeArrowheads="1"/>
          </p:cNvPicPr>
          <p:nvPr/>
        </p:nvPicPr>
        <p:blipFill>
          <a:blip r:embed="rId4" cstate="print"/>
          <a:srcRect r="4398"/>
          <a:stretch>
            <a:fillRect/>
          </a:stretch>
        </p:blipFill>
        <p:spPr bwMode="auto">
          <a:xfrm flipH="1">
            <a:off x="0" y="4653136"/>
            <a:ext cx="3923928" cy="2204864"/>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p14:dur="250">
        <p14:reveal/>
      </p:transition>
    </mc:Choice>
    <mc:Fallback>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encyclopedia.mil.ru/files/morf/EremenkoAI(1).jpg"/>
          <p:cNvPicPr>
            <a:picLocks noChangeAspect="1" noChangeArrowheads="1"/>
          </p:cNvPicPr>
          <p:nvPr/>
        </p:nvPicPr>
        <p:blipFill>
          <a:blip r:embed="rId2" cstate="print">
            <a:duotone>
              <a:prstClr val="black"/>
              <a:schemeClr val="tx2">
                <a:tint val="45000"/>
                <a:satMod val="400000"/>
              </a:schemeClr>
            </a:duotone>
            <a:lum bright="10000"/>
          </a:blip>
          <a:srcRect/>
          <a:stretch>
            <a:fillRect/>
          </a:stretch>
        </p:blipFill>
        <p:spPr bwMode="auto">
          <a:xfrm>
            <a:off x="539552" y="2348880"/>
            <a:ext cx="2448271" cy="3456384"/>
          </a:xfrm>
          <a:prstGeom prst="rect">
            <a:avLst/>
          </a:prstGeom>
          <a:noFill/>
        </p:spPr>
      </p:pic>
      <p:sp>
        <p:nvSpPr>
          <p:cNvPr id="7" name="Прямоугольник 6"/>
          <p:cNvSpPr/>
          <p:nvPr/>
        </p:nvSpPr>
        <p:spPr>
          <a:xfrm>
            <a:off x="3347864" y="476672"/>
            <a:ext cx="5472608" cy="5981317"/>
          </a:xfrm>
          <a:prstGeom prst="rect">
            <a:avLst/>
          </a:prstGeom>
        </p:spPr>
        <p:txBody>
          <a:bodyPr wrap="square">
            <a:spAutoFit/>
          </a:bodyPr>
          <a:lstStyle/>
          <a:p>
            <a:r>
              <a:rPr lang="ru-RU" dirty="0" smtClean="0"/>
              <a:t>Уроженец </a:t>
            </a:r>
            <a:r>
              <a:rPr lang="ru-RU" dirty="0" err="1" smtClean="0"/>
              <a:t>с.Марковка</a:t>
            </a:r>
            <a:r>
              <a:rPr lang="ru-RU" dirty="0" smtClean="0"/>
              <a:t>, ныне территория Луганской области. Советский военачальник. Маршал Советского Союза. Герой Советского Союза, Герой ЧССР.  </a:t>
            </a:r>
          </a:p>
          <a:p>
            <a:r>
              <a:rPr lang="ru-RU" dirty="0" smtClean="0">
                <a:solidFill>
                  <a:srgbClr val="C00000"/>
                </a:solidFill>
              </a:rPr>
              <a:t>В дни Сталинградской битвы ему было 50 лет.. </a:t>
            </a:r>
            <a:br>
              <a:rPr lang="ru-RU" dirty="0" smtClean="0">
                <a:solidFill>
                  <a:srgbClr val="C00000"/>
                </a:solidFill>
              </a:rPr>
            </a:br>
            <a:r>
              <a:rPr lang="ru-RU" dirty="0" smtClean="0"/>
              <a:t>В августе 1942 г. он был назначен командующим войсками Юго-Восточного и Сталинградского фронтов. В целях обеспечения обороны астраханского направления, подступов к р. Волга на участке Сталинград — Астрахань и астраханского района Директивой Ставки ВГК генералу Еременко с 15 августа были подчинены также Сталинградский военный округ и войска, находившиеся в его распоряжении. С 28 сентября Ставкой вновь были образованы два фронта — Сталинградский и Донской. А.И. Еременко был назначен командующим войсками Сталинградского фронта. В дальнейшем войска Сталинградского фронта принимали активное участие в Сталинградской наступательной операции 1943 г.</a:t>
            </a:r>
            <a:endParaRPr lang="ru-RU" sz="1600" b="1" dirty="0"/>
          </a:p>
        </p:txBody>
      </p:sp>
      <p:sp>
        <p:nvSpPr>
          <p:cNvPr id="8" name="Заголовок 2"/>
          <p:cNvSpPr>
            <a:spLocks noGrp="1"/>
          </p:cNvSpPr>
          <p:nvPr>
            <p:ph type="title" idx="4294967295"/>
          </p:nvPr>
        </p:nvSpPr>
        <p:spPr>
          <a:xfrm>
            <a:off x="611560" y="692696"/>
            <a:ext cx="2088232" cy="1368152"/>
          </a:xfrm>
        </p:spPr>
        <p:txBody>
          <a:bodyPr>
            <a:normAutofit fontScale="90000"/>
          </a:bodyPr>
          <a:lstStyle/>
          <a:p>
            <a:pPr algn="l"/>
            <a:r>
              <a:rPr lang="ru-RU" sz="2800" dirty="0" smtClean="0">
                <a:solidFill>
                  <a:srgbClr val="C00000"/>
                </a:solidFill>
                <a:effectLst/>
              </a:rPr>
              <a:t>ЕРЁМЕНКО АНДРЕЙ ИВАНОВИЧ</a:t>
            </a:r>
            <a:endParaRPr lang="ru-RU" sz="2800" dirty="0">
              <a:solidFill>
                <a:srgbClr val="C00000"/>
              </a:solidFill>
              <a:effectLst/>
            </a:endParaRPr>
          </a:p>
        </p:txBody>
      </p:sp>
    </p:spTree>
    <p:extLst>
      <p:ext uri="{BB962C8B-B14F-4D97-AF65-F5344CB8AC3E}">
        <p14:creationId xmlns:p14="http://schemas.microsoft.com/office/powerpoint/2010/main" xmlns="" val="1027472739"/>
      </p:ext>
    </p:extLst>
  </p:cSld>
  <p:clrMapOvr>
    <a:masterClrMapping/>
  </p:clrMapOvr>
  <mc:AlternateContent xmlns:mc="http://schemas.openxmlformats.org/markup-compatibility/2006">
    <mc:Choice xmlns:p14="http://schemas.microsoft.com/office/powerpoint/2010/main" xmlns="" Requires="p14">
      <p:transition p14:dur="250">
        <p14:reveal/>
      </p:transition>
    </mc:Choice>
    <mc:Fallback>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2"/>
          <p:cNvSpPr>
            <a:spLocks noGrp="1"/>
          </p:cNvSpPr>
          <p:nvPr>
            <p:ph type="title" idx="4294967295"/>
          </p:nvPr>
        </p:nvSpPr>
        <p:spPr>
          <a:xfrm>
            <a:off x="323529" y="44450"/>
            <a:ext cx="8820472" cy="1728366"/>
          </a:xfrm>
        </p:spPr>
        <p:txBody>
          <a:bodyPr>
            <a:normAutofit/>
          </a:bodyPr>
          <a:lstStyle/>
          <a:p>
            <a:pPr algn="l"/>
            <a:r>
              <a:rPr lang="ru-RU" sz="3200" dirty="0" smtClean="0">
                <a:solidFill>
                  <a:srgbClr val="C00000"/>
                </a:solidFill>
                <a:effectLst/>
              </a:rPr>
              <a:t>МИХАИЛ </a:t>
            </a:r>
            <a:br>
              <a:rPr lang="ru-RU" sz="3200" dirty="0" smtClean="0">
                <a:solidFill>
                  <a:srgbClr val="C00000"/>
                </a:solidFill>
                <a:effectLst/>
              </a:rPr>
            </a:br>
            <a:r>
              <a:rPr lang="ru-RU" sz="3200" dirty="0" smtClean="0">
                <a:solidFill>
                  <a:srgbClr val="C00000"/>
                </a:solidFill>
                <a:effectLst/>
              </a:rPr>
              <a:t>ПАНИКАХА</a:t>
            </a:r>
            <a:endParaRPr lang="ru-RU" sz="3200" dirty="0">
              <a:solidFill>
                <a:srgbClr val="C00000"/>
              </a:solidFill>
              <a:effectLst/>
            </a:endParaRPr>
          </a:p>
        </p:txBody>
      </p:sp>
      <p:sp>
        <p:nvSpPr>
          <p:cNvPr id="5" name="Содержимое 4"/>
          <p:cNvSpPr>
            <a:spLocks noGrp="1"/>
          </p:cNvSpPr>
          <p:nvPr>
            <p:ph idx="4294967295"/>
          </p:nvPr>
        </p:nvSpPr>
        <p:spPr>
          <a:xfrm>
            <a:off x="2843808" y="548680"/>
            <a:ext cx="5904656" cy="4896445"/>
          </a:xfrm>
        </p:spPr>
        <p:txBody>
          <a:bodyPr>
            <a:noAutofit/>
          </a:bodyPr>
          <a:lstStyle/>
          <a:p>
            <a:pPr marL="0" indent="0">
              <a:buNone/>
            </a:pPr>
            <a:r>
              <a:rPr lang="ru-RU" sz="2000" dirty="0" smtClean="0"/>
              <a:t>Уроженец  с. Могилёв  (сейчас это Царицынский район Днепропетровской области).</a:t>
            </a:r>
            <a:r>
              <a:rPr lang="ru-RU" sz="2000" dirty="0" smtClean="0">
                <a:hlinkClick r:id="rId2" tooltip="Село"/>
              </a:rPr>
              <a:t/>
            </a:r>
            <a:br>
              <a:rPr lang="ru-RU" sz="2000" dirty="0" smtClean="0">
                <a:hlinkClick r:id="rId2" tooltip="Село"/>
              </a:rPr>
            </a:br>
            <a:endParaRPr lang="ru-RU" sz="2000" dirty="0" smtClean="0"/>
          </a:p>
          <a:p>
            <a:pPr marL="0" indent="0">
              <a:buNone/>
            </a:pPr>
            <a:r>
              <a:rPr lang="ru-RU" sz="2000" dirty="0" smtClean="0"/>
              <a:t>К позициям батальона морской пехоты ринулись фашистские танки. На окоп, в котором находился матрос Михаил </a:t>
            </a:r>
            <a:r>
              <a:rPr lang="ru-RU" sz="2000" dirty="0" err="1" smtClean="0"/>
              <a:t>Паникаха</a:t>
            </a:r>
            <a:r>
              <a:rPr lang="ru-RU" sz="2000" dirty="0" smtClean="0"/>
              <a:t>, двигались, ведя огонь из пушек и пулеметов, несколько вражеских машин. </a:t>
            </a:r>
            <a:br>
              <a:rPr lang="ru-RU" sz="2000" dirty="0" smtClean="0"/>
            </a:br>
            <a:r>
              <a:rPr lang="ru-RU" sz="2000" dirty="0" smtClean="0"/>
              <a:t>Сквозь грохот выстрелов и разрывы снарядов все явственнее слышался лязг гусениц. К этому времени </a:t>
            </a:r>
            <a:r>
              <a:rPr lang="ru-RU" sz="2000" dirty="0" err="1" smtClean="0"/>
              <a:t>Паникаха</a:t>
            </a:r>
            <a:r>
              <a:rPr lang="ru-RU" sz="2000" dirty="0" smtClean="0"/>
              <a:t> уже израсходовал все свои гранаты. У него оставались лишь две бутылки с горючей смесью. Он высунулся из окопа и размахнулся, целясь бутылкой в ближайший танк. В это мгновение пуля разбила бутылку, поднятую над его головой. Живым факелом вспыхнул воин. </a:t>
            </a:r>
            <a:endParaRPr lang="ru-RU" sz="2000" dirty="0"/>
          </a:p>
        </p:txBody>
      </p:sp>
      <p:pic>
        <p:nvPicPr>
          <p:cNvPr id="8196" name="Picture 4" descr="Похожее изображение"/>
          <p:cNvPicPr>
            <a:picLocks noChangeAspect="1" noChangeArrowheads="1"/>
          </p:cNvPicPr>
          <p:nvPr/>
        </p:nvPicPr>
        <p:blipFill>
          <a:blip r:embed="rId3" cstate="print"/>
          <a:srcRect/>
          <a:stretch>
            <a:fillRect/>
          </a:stretch>
        </p:blipFill>
        <p:spPr bwMode="auto">
          <a:xfrm>
            <a:off x="395536" y="2060848"/>
            <a:ext cx="2232248" cy="1584176"/>
          </a:xfrm>
          <a:prstGeom prst="rect">
            <a:avLst/>
          </a:prstGeom>
          <a:noFill/>
          <a:effectLst>
            <a:softEdge rad="127000"/>
          </a:effectLst>
        </p:spPr>
      </p:pic>
    </p:spTree>
    <p:extLst>
      <p:ext uri="{BB962C8B-B14F-4D97-AF65-F5344CB8AC3E}">
        <p14:creationId xmlns:p14="http://schemas.microsoft.com/office/powerpoint/2010/main" xmlns="" val="2056470099"/>
      </p:ext>
    </p:extLst>
  </p:cSld>
  <p:clrMapOvr>
    <a:masterClrMapping/>
  </p:clrMapOvr>
  <mc:AlternateContent xmlns:mc="http://schemas.openxmlformats.org/markup-compatibility/2006">
    <mc:Choice xmlns:p14="http://schemas.microsoft.com/office/powerpoint/2010/main" xmlns="" Requires="p14">
      <p:transition p14:dur="250">
        <p14:reveal/>
      </p:transition>
    </mc:Choice>
    <mc:Fallback>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63888" y="476672"/>
            <a:ext cx="5184576" cy="6247864"/>
          </a:xfrm>
          <a:prstGeom prst="rect">
            <a:avLst/>
          </a:prstGeom>
        </p:spPr>
        <p:txBody>
          <a:bodyPr wrap="square">
            <a:spAutoFit/>
          </a:bodyPr>
          <a:lstStyle/>
          <a:p>
            <a:r>
              <a:rPr lang="ru-RU" sz="2000" dirty="0" smtClean="0"/>
              <a:t>Но адская боль не замутила его сознания. Он схватил вторую бутылку. Танк был рядом. И все увидели, как горящий человек выскочил из окопа, подбежал вплотную к фашистскому танку и ударил бутылкой по решетке моторного люка. Мгновение — и огромная вспышка огня и дым поглотили героя вместе с подожженной им фашистской машиной. </a:t>
            </a:r>
            <a:br>
              <a:rPr lang="ru-RU" sz="2000" dirty="0" smtClean="0"/>
            </a:br>
            <a:r>
              <a:rPr lang="ru-RU" sz="2000" dirty="0" smtClean="0"/>
              <a:t>Этот героический подвиг Михаила </a:t>
            </a:r>
            <a:r>
              <a:rPr lang="ru-RU" sz="2000" dirty="0" err="1" smtClean="0"/>
              <a:t>Паникаха</a:t>
            </a:r>
            <a:r>
              <a:rPr lang="ru-RU" sz="2000" dirty="0" smtClean="0"/>
              <a:t> тут же стал известен всем бойцам 62-й армии. </a:t>
            </a:r>
          </a:p>
          <a:p>
            <a:r>
              <a:rPr lang="ru-RU" sz="2000" dirty="0" smtClean="0"/>
              <a:t>Подвигу морского пехотинца посвящен памятник, установленный в районе завода «Красный Октябрь». В Дзержинском районе Волгограда имя героя Сталинградской битвы увековечено в названии улицы. </a:t>
            </a:r>
          </a:p>
          <a:p>
            <a:r>
              <a:rPr lang="ru-RU" sz="2000" dirty="0" smtClean="0">
                <a:solidFill>
                  <a:srgbClr val="C00000"/>
                </a:solidFill>
              </a:rPr>
              <a:t>Погиб в 28 лет.</a:t>
            </a:r>
          </a:p>
          <a:p>
            <a:endParaRPr lang="ru-RU" sz="2000" dirty="0"/>
          </a:p>
        </p:txBody>
      </p:sp>
      <p:pic>
        <p:nvPicPr>
          <p:cNvPr id="5" name="Picture 8" descr="Картинки по запросу михаил паникаха"/>
          <p:cNvPicPr>
            <a:picLocks noChangeAspect="1" noChangeArrowheads="1"/>
          </p:cNvPicPr>
          <p:nvPr/>
        </p:nvPicPr>
        <p:blipFill>
          <a:blip r:embed="rId2" cstate="print"/>
          <a:srcRect/>
          <a:stretch>
            <a:fillRect/>
          </a:stretch>
        </p:blipFill>
        <p:spPr bwMode="auto">
          <a:xfrm>
            <a:off x="467544" y="1628800"/>
            <a:ext cx="2663635" cy="3456384"/>
          </a:xfrm>
          <a:prstGeom prst="rect">
            <a:avLst/>
          </a:prstGeom>
          <a:noFill/>
          <a:effectLst>
            <a:softEdge rad="127000"/>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a:xfrm>
            <a:off x="0" y="7938"/>
            <a:ext cx="9144000" cy="973137"/>
          </a:xfrm>
        </p:spPr>
        <p:txBody>
          <a:bodyPr>
            <a:normAutofit/>
          </a:bodyPr>
          <a:lstStyle/>
          <a:p>
            <a:pPr algn="ctr"/>
            <a:r>
              <a:rPr lang="ru-RU" sz="3200" dirty="0" smtClean="0">
                <a:solidFill>
                  <a:srgbClr val="C00000"/>
                </a:solidFill>
                <a:effectLst/>
              </a:rPr>
              <a:t>ВАСИЛИЙ ЗАЙЦЕВ</a:t>
            </a:r>
            <a:endParaRPr lang="ru-RU" sz="3200" dirty="0">
              <a:solidFill>
                <a:srgbClr val="C00000"/>
              </a:solidFill>
              <a:effectLst/>
            </a:endParaRPr>
          </a:p>
        </p:txBody>
      </p:sp>
      <p:sp>
        <p:nvSpPr>
          <p:cNvPr id="5" name="Содержимое 4"/>
          <p:cNvSpPr>
            <a:spLocks noGrp="1"/>
          </p:cNvSpPr>
          <p:nvPr>
            <p:ph idx="4294967295"/>
          </p:nvPr>
        </p:nvSpPr>
        <p:spPr>
          <a:xfrm>
            <a:off x="3851920" y="1124744"/>
            <a:ext cx="4824536" cy="4715669"/>
          </a:xfrm>
        </p:spPr>
        <p:txBody>
          <a:bodyPr>
            <a:normAutofit fontScale="70000" lnSpcReduction="20000"/>
          </a:bodyPr>
          <a:lstStyle/>
          <a:p>
            <a:pPr marL="0" indent="0">
              <a:lnSpc>
                <a:spcPct val="120000"/>
              </a:lnSpc>
              <a:buNone/>
            </a:pPr>
            <a:r>
              <a:rPr lang="ru-RU" sz="2800" dirty="0" smtClean="0"/>
              <a:t>Уроженец села </a:t>
            </a:r>
            <a:r>
              <a:rPr lang="ru-RU" sz="2800" dirty="0" err="1" smtClean="0"/>
              <a:t>Еленинка</a:t>
            </a:r>
            <a:r>
              <a:rPr lang="ru-RU" sz="2800" dirty="0" smtClean="0"/>
              <a:t> Оренбургской губернии (сейчас это Челябинская область). Прошёл Сталинградскую битву </a:t>
            </a:r>
            <a:r>
              <a:rPr lang="ru-RU" sz="2800" dirty="0" smtClean="0">
                <a:solidFill>
                  <a:srgbClr val="C00000"/>
                </a:solidFill>
              </a:rPr>
              <a:t>в возрасте 27-28 лет</a:t>
            </a:r>
            <a:r>
              <a:rPr lang="ru-RU" sz="2800" dirty="0" smtClean="0"/>
              <a:t>.</a:t>
            </a:r>
          </a:p>
          <a:p>
            <a:pPr marL="0" indent="0">
              <a:lnSpc>
                <a:spcPct val="120000"/>
              </a:lnSpc>
              <a:buNone/>
            </a:pPr>
            <a:r>
              <a:rPr lang="ru-RU" sz="2800" dirty="0" smtClean="0"/>
              <a:t>Знаменитый снайпер 62-й армии Сталинградского фронта, Герой Советского Союза, лучший снайпер Сталинградской битвы. За период с 10 ноября и по 17 декабря 1942 года он уничтожил 225 вражеских солдат и офицеров, включая 11 снайперов. Перезахоронен согласно его просьбе на Мамаевом кургане со всеми воинскими почестями.</a:t>
            </a:r>
          </a:p>
          <a:p>
            <a:endParaRPr lang="ru-RU" dirty="0"/>
          </a:p>
        </p:txBody>
      </p:sp>
      <p:sp>
        <p:nvSpPr>
          <p:cNvPr id="6" name="Прямоугольник 5"/>
          <p:cNvSpPr/>
          <p:nvPr/>
        </p:nvSpPr>
        <p:spPr>
          <a:xfrm>
            <a:off x="323528" y="5805264"/>
            <a:ext cx="8352928" cy="646331"/>
          </a:xfrm>
          <a:prstGeom prst="rect">
            <a:avLst/>
          </a:prstGeom>
        </p:spPr>
        <p:txBody>
          <a:bodyPr wrap="square">
            <a:spAutoFit/>
          </a:bodyPr>
          <a:lstStyle/>
          <a:p>
            <a:r>
              <a:rPr lang="ru-RU" i="1" dirty="0" smtClean="0">
                <a:solidFill>
                  <a:srgbClr val="C00000"/>
                </a:solidFill>
              </a:rPr>
              <a:t>«Для нас, бойцов и командиров 62-й армии, за Волгой земли нет. Мы стояли, и будем стоять насмерть!» </a:t>
            </a:r>
            <a:r>
              <a:rPr lang="ru-RU" i="1" dirty="0" smtClean="0"/>
              <a:t>Василий Зайцев</a:t>
            </a:r>
            <a:endParaRPr lang="ru-RU" i="1" dirty="0"/>
          </a:p>
        </p:txBody>
      </p:sp>
      <p:pic>
        <p:nvPicPr>
          <p:cNvPr id="14338" name="Picture 2" descr="Картинки по запросу василий зайцев"/>
          <p:cNvPicPr>
            <a:picLocks noChangeAspect="1" noChangeArrowheads="1"/>
          </p:cNvPicPr>
          <p:nvPr/>
        </p:nvPicPr>
        <p:blipFill>
          <a:blip r:embed="rId2" cstate="print"/>
          <a:srcRect/>
          <a:stretch>
            <a:fillRect/>
          </a:stretch>
        </p:blipFill>
        <p:spPr bwMode="auto">
          <a:xfrm>
            <a:off x="395536" y="1196752"/>
            <a:ext cx="3274620" cy="4320480"/>
          </a:xfrm>
          <a:prstGeom prst="rect">
            <a:avLst/>
          </a:prstGeom>
          <a:noFill/>
          <a:effectLst>
            <a:softEdge rad="127000"/>
          </a:effectLst>
        </p:spPr>
      </p:pic>
    </p:spTree>
  </p:cSld>
  <p:clrMapOvr>
    <a:masterClrMapping/>
  </p:clrMapOvr>
  <mc:AlternateContent xmlns:mc="http://schemas.openxmlformats.org/markup-compatibility/2006">
    <mc:Choice xmlns:p14="http://schemas.microsoft.com/office/powerpoint/2010/main" xmlns="" Requires="p14">
      <p:transition p14:dur="250">
        <p14:reveal/>
      </p:transition>
    </mc:Choice>
    <mc:Fallback>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a:xfrm>
            <a:off x="0" y="152401"/>
            <a:ext cx="8892480" cy="540295"/>
          </a:xfrm>
        </p:spPr>
        <p:txBody>
          <a:bodyPr>
            <a:normAutofit fontScale="90000"/>
          </a:bodyPr>
          <a:lstStyle/>
          <a:p>
            <a:pPr algn="ctr"/>
            <a:r>
              <a:rPr lang="ru-RU" sz="3200" dirty="0" smtClean="0">
                <a:solidFill>
                  <a:srgbClr val="C00000"/>
                </a:solidFill>
                <a:effectLst/>
              </a:rPr>
              <a:t>     Яков Павлов</a:t>
            </a:r>
            <a:endParaRPr lang="ru-RU" sz="3200" dirty="0">
              <a:solidFill>
                <a:srgbClr val="C00000"/>
              </a:solidFill>
              <a:effectLst/>
            </a:endParaRPr>
          </a:p>
        </p:txBody>
      </p:sp>
      <p:sp>
        <p:nvSpPr>
          <p:cNvPr id="5" name="Содержимое 4"/>
          <p:cNvSpPr>
            <a:spLocks noGrp="1"/>
          </p:cNvSpPr>
          <p:nvPr>
            <p:ph idx="4294967295"/>
          </p:nvPr>
        </p:nvSpPr>
        <p:spPr>
          <a:xfrm>
            <a:off x="3491880" y="692696"/>
            <a:ext cx="5400600" cy="4284117"/>
          </a:xfrm>
        </p:spPr>
        <p:txBody>
          <a:bodyPr>
            <a:noAutofit/>
          </a:bodyPr>
          <a:lstStyle/>
          <a:p>
            <a:pPr marL="0" indent="0">
              <a:lnSpc>
                <a:spcPct val="120000"/>
              </a:lnSpc>
              <a:buNone/>
            </a:pPr>
            <a:r>
              <a:rPr lang="ru-RU" sz="2000" dirty="0" smtClean="0"/>
              <a:t>Уроженец деревни Крестовая Валдайского уезда Новгородской губернии.</a:t>
            </a:r>
          </a:p>
          <a:p>
            <a:pPr marL="0" indent="0">
              <a:lnSpc>
                <a:spcPct val="120000"/>
              </a:lnSpc>
              <a:buNone/>
            </a:pPr>
            <a:r>
              <a:rPr lang="ru-RU" sz="2000" dirty="0" smtClean="0"/>
              <a:t>В составе группы бойцов Яков Павлов выбил немцев из 4 этажного жилого дома. Несмотря на яростные атаки фашистов, в  течении 58 дней бойцы удерживали дом. Он был похож на слоеный торт потому, что в подвале находились обычные люди, на </a:t>
            </a:r>
          </a:p>
          <a:p>
            <a:pPr marL="0" indent="0">
              <a:lnSpc>
                <a:spcPct val="120000"/>
              </a:lnSpc>
              <a:buNone/>
            </a:pPr>
            <a:r>
              <a:rPr lang="ru-RU" sz="2000" dirty="0" smtClean="0"/>
              <a:t>1 этаже - советские войска, на 2 - фашисты, </a:t>
            </a:r>
          </a:p>
          <a:p>
            <a:pPr marL="0" indent="0">
              <a:lnSpc>
                <a:spcPct val="120000"/>
              </a:lnSpc>
              <a:buNone/>
            </a:pPr>
            <a:r>
              <a:rPr lang="ru-RU" sz="2000" dirty="0" smtClean="0"/>
              <a:t>3 и 4 этажи удерживали красноармейцы. </a:t>
            </a:r>
          </a:p>
          <a:p>
            <a:pPr marL="0" indent="0">
              <a:lnSpc>
                <a:spcPct val="120000"/>
              </a:lnSpc>
              <a:buNone/>
            </a:pPr>
            <a:r>
              <a:rPr lang="ru-RU" sz="2000" dirty="0" smtClean="0"/>
              <a:t>К концу осады здание было сильно разрушено. После войны дом был восстановлен и назван Домом Павлова в честь его героических защитников . </a:t>
            </a:r>
          </a:p>
          <a:p>
            <a:pPr marL="0" indent="0">
              <a:lnSpc>
                <a:spcPct val="120000"/>
              </a:lnSpc>
              <a:buNone/>
            </a:pPr>
            <a:r>
              <a:rPr lang="ru-RU" sz="2000" dirty="0" smtClean="0"/>
              <a:t>В период Сталинградской битвы герою было </a:t>
            </a:r>
            <a:r>
              <a:rPr lang="ru-RU" sz="2000" dirty="0" smtClean="0">
                <a:solidFill>
                  <a:srgbClr val="C00000"/>
                </a:solidFill>
              </a:rPr>
              <a:t>25-26 лет.</a:t>
            </a:r>
            <a:endParaRPr lang="ru-RU" sz="2000" dirty="0">
              <a:solidFill>
                <a:srgbClr val="C00000"/>
              </a:solidFill>
            </a:endParaRPr>
          </a:p>
        </p:txBody>
      </p:sp>
      <p:pic>
        <p:nvPicPr>
          <p:cNvPr id="6" name="Picture 18" descr="http://afon-ru.com/files/jpg/Serzhant-Yakov-Pavlov.jpg"/>
          <p:cNvPicPr>
            <a:picLocks noChangeAspect="1" noChangeArrowheads="1"/>
          </p:cNvPicPr>
          <p:nvPr/>
        </p:nvPicPr>
        <p:blipFill>
          <a:blip r:embed="rId2" cstate="print"/>
          <a:srcRect/>
          <a:stretch>
            <a:fillRect/>
          </a:stretch>
        </p:blipFill>
        <p:spPr bwMode="auto">
          <a:xfrm>
            <a:off x="467544" y="404664"/>
            <a:ext cx="2880320" cy="4009407"/>
          </a:xfrm>
          <a:prstGeom prst="rect">
            <a:avLst/>
          </a:prstGeom>
          <a:noFill/>
          <a:effectLst>
            <a:softEdge rad="127000"/>
          </a:effectLst>
        </p:spPr>
      </p:pic>
      <p:pic>
        <p:nvPicPr>
          <p:cNvPr id="13314" name="Picture 2" descr="https://upload.wikimedia.org/wikipedia/commons/thumb/1/1f/Pavlov%27s_House.jpg/303px-Pavlov%27s_House.jpg"/>
          <p:cNvPicPr>
            <a:picLocks noChangeAspect="1" noChangeArrowheads="1"/>
          </p:cNvPicPr>
          <p:nvPr/>
        </p:nvPicPr>
        <p:blipFill>
          <a:blip r:embed="rId3" cstate="print"/>
          <a:srcRect/>
          <a:stretch>
            <a:fillRect/>
          </a:stretch>
        </p:blipFill>
        <p:spPr bwMode="auto">
          <a:xfrm>
            <a:off x="0" y="4365104"/>
            <a:ext cx="3635896" cy="2304256"/>
          </a:xfrm>
          <a:prstGeom prst="rect">
            <a:avLst/>
          </a:prstGeom>
          <a:noFill/>
          <a:effectLst>
            <a:softEdge rad="635000"/>
          </a:effectLst>
        </p:spPr>
      </p:pic>
    </p:spTree>
  </p:cSld>
  <p:clrMapOvr>
    <a:masterClrMapping/>
  </p:clrMapOvr>
  <mc:AlternateContent xmlns:mc="http://schemas.openxmlformats.org/markup-compatibility/2006">
    <mc:Choice xmlns:p14="http://schemas.microsoft.com/office/powerpoint/2010/main" xmlns="" Requires="p14">
      <p:transition p14:dur="250">
        <p14:reveal/>
      </p:transition>
    </mc:Choice>
    <mc:Fallback>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a:xfrm>
            <a:off x="0" y="332656"/>
            <a:ext cx="9144000" cy="576064"/>
          </a:xfrm>
        </p:spPr>
        <p:txBody>
          <a:bodyPr>
            <a:normAutofit fontScale="90000"/>
          </a:bodyPr>
          <a:lstStyle/>
          <a:p>
            <a:pPr algn="ctr"/>
            <a:r>
              <a:rPr lang="ru-RU" sz="3600" dirty="0" smtClean="0">
                <a:solidFill>
                  <a:srgbClr val="C00000"/>
                </a:solidFill>
                <a:effectLst/>
              </a:rPr>
              <a:t>ИЛЬЯ КАПЛУНОВ </a:t>
            </a:r>
            <a:endParaRPr lang="ru-RU" sz="3600" dirty="0">
              <a:solidFill>
                <a:srgbClr val="C00000"/>
              </a:solidFill>
              <a:effectLst/>
            </a:endParaRPr>
          </a:p>
        </p:txBody>
      </p:sp>
      <p:sp>
        <p:nvSpPr>
          <p:cNvPr id="2" name="Содержимое 1"/>
          <p:cNvSpPr>
            <a:spLocks noGrp="1"/>
          </p:cNvSpPr>
          <p:nvPr>
            <p:ph idx="4294967295"/>
          </p:nvPr>
        </p:nvSpPr>
        <p:spPr>
          <a:xfrm>
            <a:off x="3635896" y="1196752"/>
            <a:ext cx="5256584" cy="5184576"/>
          </a:xfrm>
        </p:spPr>
        <p:txBody>
          <a:bodyPr>
            <a:normAutofit/>
          </a:bodyPr>
          <a:lstStyle/>
          <a:p>
            <a:pPr marL="0" indent="0">
              <a:buNone/>
            </a:pPr>
            <a:r>
              <a:rPr lang="ru-RU" sz="2000" dirty="0" smtClean="0"/>
              <a:t>Уроженец пос. </a:t>
            </a:r>
            <a:r>
              <a:rPr lang="ru-RU" sz="2000" dirty="0" err="1" smtClean="0"/>
              <a:t>Чапушка</a:t>
            </a:r>
            <a:r>
              <a:rPr lang="ru-RU" sz="2000" dirty="0" smtClean="0"/>
              <a:t> Саратовской губернии (</a:t>
            </a:r>
            <a:r>
              <a:rPr lang="ru-RU" sz="2000" dirty="0" err="1" smtClean="0"/>
              <a:t>Аркадакский</a:t>
            </a:r>
            <a:r>
              <a:rPr lang="ru-RU" sz="2000" dirty="0" smtClean="0"/>
              <a:t> р-н Саратовской области). </a:t>
            </a:r>
          </a:p>
          <a:p>
            <a:pPr marL="0" indent="0">
              <a:buNone/>
            </a:pPr>
            <a:endParaRPr lang="ru-RU" sz="2000" dirty="0" smtClean="0"/>
          </a:p>
          <a:p>
            <a:pPr marL="0" indent="0">
              <a:buNone/>
            </a:pPr>
            <a:r>
              <a:rPr lang="ru-RU" sz="2000" dirty="0" smtClean="0"/>
              <a:t>Когда на позицию матроса-бронебойщика 98-й стрелковой дивизии Сталинградского фронта Ильи </a:t>
            </a:r>
            <a:r>
              <a:rPr lang="ru-RU" sz="2000" dirty="0" err="1" smtClean="0"/>
              <a:t>Каплунова</a:t>
            </a:r>
            <a:r>
              <a:rPr lang="ru-RU" sz="2000" dirty="0" smtClean="0"/>
              <a:t> устремились пять вражеских танков, он уничтожил их метким выстрелом из противотанкового ружья. Несмотря на тяжелое ранение, Илья подбил еще три танка, а последний подорвал гранатой.</a:t>
            </a:r>
          </a:p>
          <a:p>
            <a:pPr marL="0" indent="0">
              <a:buNone/>
            </a:pPr>
            <a:endParaRPr lang="ru-RU" sz="2000" dirty="0" smtClean="0"/>
          </a:p>
          <a:p>
            <a:pPr marL="0" indent="0">
              <a:buNone/>
            </a:pPr>
            <a:r>
              <a:rPr lang="ru-RU" sz="2000" dirty="0" smtClean="0">
                <a:solidFill>
                  <a:srgbClr val="C00000"/>
                </a:solidFill>
              </a:rPr>
              <a:t>Погиб в 24 года</a:t>
            </a:r>
            <a:r>
              <a:rPr lang="ru-RU" sz="2000" dirty="0" smtClean="0"/>
              <a:t>. В Кировском районе Волгограда его именем названа улица.</a:t>
            </a:r>
          </a:p>
        </p:txBody>
      </p:sp>
      <p:pic>
        <p:nvPicPr>
          <p:cNvPr id="4" name="Picture 2" descr="http://itd2.mycdn.me/image?id=815514946238&amp;t=20&amp;plc=WEB&amp;tkn=*zY4vMjXCsHWWOVQXQtdtcItpAuM"/>
          <p:cNvPicPr>
            <a:picLocks noChangeAspect="1" noChangeArrowheads="1"/>
          </p:cNvPicPr>
          <p:nvPr/>
        </p:nvPicPr>
        <p:blipFill>
          <a:blip r:embed="rId2" cstate="print"/>
          <a:srcRect/>
          <a:stretch>
            <a:fillRect/>
          </a:stretch>
        </p:blipFill>
        <p:spPr bwMode="auto">
          <a:xfrm>
            <a:off x="395536" y="1268760"/>
            <a:ext cx="3048000" cy="4572000"/>
          </a:xfrm>
          <a:prstGeom prst="rect">
            <a:avLst/>
          </a:prstGeom>
          <a:noFill/>
          <a:effectLst>
            <a:softEdge rad="127000"/>
          </a:effectLst>
        </p:spPr>
      </p:pic>
    </p:spTree>
  </p:cSld>
  <p:clrMapOvr>
    <a:masterClrMapping/>
  </p:clrMapOvr>
  <mc:AlternateContent xmlns:mc="http://schemas.openxmlformats.org/markup-compatibility/2006">
    <mc:Choice xmlns:p14="http://schemas.microsoft.com/office/powerpoint/2010/main" xmlns="" Requires="p14">
      <p:transition p14:dur="250">
        <p14:reveal/>
      </p:transition>
    </mc:Choice>
    <mc:Fallback>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a:xfrm>
            <a:off x="683568" y="620688"/>
            <a:ext cx="2952328" cy="864096"/>
          </a:xfrm>
        </p:spPr>
        <p:txBody>
          <a:bodyPr>
            <a:noAutofit/>
          </a:bodyPr>
          <a:lstStyle/>
          <a:p>
            <a:pPr algn="l"/>
            <a:r>
              <a:rPr lang="ru-RU" sz="2800" dirty="0" smtClean="0">
                <a:solidFill>
                  <a:srgbClr val="C00000"/>
                </a:solidFill>
                <a:effectLst/>
              </a:rPr>
              <a:t>МИХАИЛ </a:t>
            </a:r>
            <a:br>
              <a:rPr lang="ru-RU" sz="2800" dirty="0" smtClean="0">
                <a:solidFill>
                  <a:srgbClr val="C00000"/>
                </a:solidFill>
                <a:effectLst/>
              </a:rPr>
            </a:br>
            <a:r>
              <a:rPr lang="ru-RU" sz="2800" dirty="0" smtClean="0">
                <a:solidFill>
                  <a:srgbClr val="C00000"/>
                </a:solidFill>
                <a:effectLst/>
              </a:rPr>
              <a:t>БАРАНОВ</a:t>
            </a:r>
            <a:endParaRPr lang="ru-RU" sz="2800" dirty="0">
              <a:solidFill>
                <a:srgbClr val="C00000"/>
              </a:solidFill>
              <a:effectLst/>
            </a:endParaRPr>
          </a:p>
        </p:txBody>
      </p:sp>
      <p:sp>
        <p:nvSpPr>
          <p:cNvPr id="2" name="Содержимое 1"/>
          <p:cNvSpPr>
            <a:spLocks noGrp="1"/>
          </p:cNvSpPr>
          <p:nvPr>
            <p:ph idx="4294967295"/>
          </p:nvPr>
        </p:nvSpPr>
        <p:spPr>
          <a:xfrm>
            <a:off x="3275856" y="188640"/>
            <a:ext cx="5616625" cy="5762898"/>
          </a:xfrm>
        </p:spPr>
        <p:txBody>
          <a:bodyPr>
            <a:noAutofit/>
          </a:bodyPr>
          <a:lstStyle/>
          <a:p>
            <a:pPr marL="0" indent="0">
              <a:buNone/>
            </a:pPr>
            <a:r>
              <a:rPr lang="ru-RU" sz="1800" dirty="0" smtClean="0"/>
              <a:t>Уроженец д.Горки, </a:t>
            </a:r>
            <a:r>
              <a:rPr lang="ru-RU" sz="1800" dirty="0" err="1" smtClean="0"/>
              <a:t>Кингисеппского</a:t>
            </a:r>
            <a:r>
              <a:rPr lang="ru-RU" sz="1800" dirty="0" smtClean="0"/>
              <a:t> уезда Петроградской </a:t>
            </a:r>
            <a:r>
              <a:rPr lang="ru-RU" sz="1800" dirty="0" smtClean="0"/>
              <a:t>губернии. Советский </a:t>
            </a:r>
            <a:r>
              <a:rPr lang="ru-RU" sz="1800" dirty="0" smtClean="0"/>
              <a:t>летчик-истребитель, Герой </a:t>
            </a:r>
            <a:r>
              <a:rPr lang="ru-RU" sz="1800" dirty="0" smtClean="0"/>
              <a:t>Советского Союза. </a:t>
            </a:r>
            <a:r>
              <a:rPr lang="ru-RU" sz="1800" dirty="0" smtClean="0"/>
              <a:t>Один из лучших асов Второй мировой войны, самый результативный на момент своей гибели. Множество его побед одержано в самый трудный период войны. </a:t>
            </a:r>
          </a:p>
          <a:p>
            <a:pPr marL="0" indent="0">
              <a:buNone/>
            </a:pPr>
            <a:r>
              <a:rPr lang="ru-RU" sz="1800" dirty="0" smtClean="0"/>
              <a:t>6 августа 1942 года Михаил Баранов вылетел по тревоге в составе группы истребителей Як-1 на перехват вражеских бомбардировщиков Ju-87, шедших к городу Котельниково под прикрытием истребителей </a:t>
            </a:r>
            <a:r>
              <a:rPr lang="ru-RU" sz="1800" dirty="0" err="1" smtClean="0"/>
              <a:t>Мессершмит</a:t>
            </a:r>
            <a:r>
              <a:rPr lang="ru-RU" sz="1800" dirty="0" smtClean="0"/>
              <a:t> Bf.109F. </a:t>
            </a:r>
            <a:r>
              <a:rPr lang="ru-RU" sz="1800" dirty="0" err="1" smtClean="0"/>
              <a:t>Cилы</a:t>
            </a:r>
            <a:r>
              <a:rPr lang="ru-RU" sz="1800" dirty="0" smtClean="0"/>
              <a:t> были неравными, но советские лётчики вступили в бой. Баранов сбил 2 «</a:t>
            </a:r>
            <a:r>
              <a:rPr lang="ru-RU" sz="1800" dirty="0" err="1" smtClean="0"/>
              <a:t>мессершмитта</a:t>
            </a:r>
            <a:r>
              <a:rPr lang="ru-RU" sz="1800" dirty="0" smtClean="0"/>
              <a:t>» и 1 Ю-87, но в ходе боя у него кончились боеприпасы. После этого Баранов сбил еще 1 Me-109, нанеся ему удар крылом по хвосту. Затем сошелся с еще одним немецким истребителем на встречных курсах, таранил его, но и его самолет получил сильные повреждения и упал. Баранов приземлился на парашюте и вскоре вернулся в свой полк. Погиб в 1943-м году. </a:t>
            </a:r>
            <a:r>
              <a:rPr lang="ru-RU" sz="1800" dirty="0" smtClean="0">
                <a:solidFill>
                  <a:srgbClr val="C00000"/>
                </a:solidFill>
              </a:rPr>
              <a:t>Ему был 21 год. </a:t>
            </a:r>
            <a:r>
              <a:rPr lang="ru-RU" sz="1800" dirty="0" smtClean="0"/>
              <a:t>Похоронен на Мамаевом кургане.</a:t>
            </a:r>
            <a:endParaRPr lang="ru-RU" sz="1600" dirty="0"/>
          </a:p>
        </p:txBody>
      </p:sp>
      <p:pic>
        <p:nvPicPr>
          <p:cNvPr id="12294" name="Picture 6" descr="Фото: Советский летчик-истребитель Михаил Баранов"/>
          <p:cNvPicPr>
            <a:picLocks noChangeAspect="1" noChangeArrowheads="1"/>
          </p:cNvPicPr>
          <p:nvPr/>
        </p:nvPicPr>
        <p:blipFill>
          <a:blip r:embed="rId2" cstate="print"/>
          <a:srcRect/>
          <a:stretch>
            <a:fillRect/>
          </a:stretch>
        </p:blipFill>
        <p:spPr bwMode="auto">
          <a:xfrm>
            <a:off x="179511" y="1556792"/>
            <a:ext cx="3141799" cy="4680520"/>
          </a:xfrm>
          <a:prstGeom prst="rect">
            <a:avLst/>
          </a:prstGeom>
          <a:noFill/>
          <a:effectLst>
            <a:softEdge rad="127000"/>
          </a:effectLst>
        </p:spPr>
      </p:pic>
    </p:spTree>
  </p:cSld>
  <p:clrMapOvr>
    <a:masterClrMapping/>
  </p:clrMapOvr>
  <mc:AlternateContent xmlns:mc="http://schemas.openxmlformats.org/markup-compatibility/2006">
    <mc:Choice xmlns:p14="http://schemas.microsoft.com/office/powerpoint/2010/main" xmlns="" Requires="p14">
      <p:transition p14:dur="250">
        <p14:reveal/>
      </p:transition>
    </mc:Choice>
    <mc:Fallback>
      <p:transition>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823</TotalTime>
  <Words>1783</Words>
  <Application>Microsoft Office PowerPoint</Application>
  <PresentationFormat>Экран (4:3)</PresentationFormat>
  <Paragraphs>92</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Литейная</vt:lpstr>
      <vt:lpstr>ГЕРОИ  СТАЛИНГРАДСКОЙ  БИТВЫ</vt:lpstr>
      <vt:lpstr>Слайд 2</vt:lpstr>
      <vt:lpstr>ЕРЁМЕНКО АНДРЕЙ ИВАНОВИЧ</vt:lpstr>
      <vt:lpstr>МИХАИЛ  ПАНИКАХА</vt:lpstr>
      <vt:lpstr>Слайд 5</vt:lpstr>
      <vt:lpstr>ВАСИЛИЙ ЗАЙЦЕВ</vt:lpstr>
      <vt:lpstr>     Яков Павлов</vt:lpstr>
      <vt:lpstr>ИЛЬЯ КАПЛУНОВ </vt:lpstr>
      <vt:lpstr>МИХАИЛ  БАРАНОВ</vt:lpstr>
      <vt:lpstr>ГУЛЯ КОРОЛЁВА</vt:lpstr>
      <vt:lpstr>НАТАША КАЧУЕВСКАЯ</vt:lpstr>
      <vt:lpstr> </vt:lpstr>
      <vt:lpstr>НИКОЛАЙ СЕРДЮКОВ</vt:lpstr>
      <vt:lpstr>САША ФИЛИППОВ</vt:lpstr>
      <vt:lpstr>ЛЮСЯ РАДЫНО</vt:lpstr>
      <vt:lpstr>МИША  РОМАНОВ</vt:lpstr>
      <vt:lpstr>СЕРЁЖА  АЛЁШКОВ</vt:lpstr>
      <vt:lpstr>Слайд 18</vt:lpstr>
      <vt:lpstr>Слайд 19</vt:lpstr>
      <vt:lpstr>Слайд 20</vt:lpstr>
      <vt:lpstr>Слайд 21</vt:lpstr>
      <vt:lpstr>Слайд 22</vt:lpstr>
      <vt:lpstr>Слайд 23</vt:lpstr>
      <vt:lpstr>ПОДВИГ ЗАЩИТНИКОВ                               СТАЛИНГРАДА БЕССМЕРТЕН</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Герои Сталинграда</dc:title>
  <dc:creator>Сергей</dc:creator>
  <cp:lastModifiedBy>владелец</cp:lastModifiedBy>
  <cp:revision>86</cp:revision>
  <dcterms:created xsi:type="dcterms:W3CDTF">2018-01-10T15:54:54Z</dcterms:created>
  <dcterms:modified xsi:type="dcterms:W3CDTF">2018-02-02T03:00:51Z</dcterms:modified>
</cp:coreProperties>
</file>