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12" r:id="rId3"/>
    <p:sldId id="313" r:id="rId4"/>
    <p:sldId id="314" r:id="rId5"/>
    <p:sldId id="315" r:id="rId6"/>
    <p:sldId id="316" r:id="rId7"/>
    <p:sldId id="305" r:id="rId8"/>
    <p:sldId id="271" r:id="rId9"/>
    <p:sldId id="257" r:id="rId10"/>
    <p:sldId id="281" r:id="rId11"/>
    <p:sldId id="272" r:id="rId12"/>
    <p:sldId id="273" r:id="rId13"/>
    <p:sldId id="294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FF"/>
    <a:srgbClr val="FFFF99"/>
    <a:srgbClr val="004C00"/>
    <a:srgbClr val="003399"/>
    <a:srgbClr val="FF3300"/>
    <a:srgbClr val="406000"/>
    <a:srgbClr val="669900"/>
    <a:srgbClr val="246172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2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800000"/>
                </a:solidFill>
              </a:rPr>
              <a:t>УРОК 1 ПО ТЕМЕ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gradFill flip="none" rotWithShape="1">
                  <a:gsLst>
                    <a:gs pos="0">
                      <a:srgbClr val="6600FF">
                        <a:shade val="30000"/>
                        <a:satMod val="115000"/>
                      </a:srgbClr>
                    </a:gs>
                    <a:gs pos="50000">
                      <a:srgbClr val="6600FF">
                        <a:shade val="67500"/>
                        <a:satMod val="115000"/>
                      </a:srgbClr>
                    </a:gs>
                    <a:gs pos="100000">
                      <a:srgbClr val="66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«</a:t>
            </a:r>
            <a:r>
              <a:rPr lang="ru-RU" sz="2800" dirty="0" smtClean="0">
                <a:gradFill flip="none" rotWithShape="1">
                  <a:gsLst>
                    <a:gs pos="0">
                      <a:srgbClr val="6600FF">
                        <a:shade val="30000"/>
                        <a:satMod val="115000"/>
                      </a:srgbClr>
                    </a:gs>
                    <a:gs pos="50000">
                      <a:srgbClr val="6600FF">
                        <a:shade val="67500"/>
                        <a:satMod val="115000"/>
                      </a:srgbClr>
                    </a:gs>
                    <a:gs pos="100000">
                      <a:srgbClr val="66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АНГЛИЯ ЭПОХИ РАННЕГО  СРЕДНЕВЕКОВЬЯ</a:t>
            </a:r>
            <a:r>
              <a:rPr lang="ru-RU" sz="2800" dirty="0" smtClean="0">
                <a:gradFill flip="none" rotWithShape="1">
                  <a:gsLst>
                    <a:gs pos="0">
                      <a:srgbClr val="6600FF">
                        <a:shade val="30000"/>
                        <a:satMod val="115000"/>
                      </a:srgbClr>
                    </a:gs>
                    <a:gs pos="50000">
                      <a:srgbClr val="6600FF">
                        <a:shade val="67500"/>
                        <a:satMod val="115000"/>
                      </a:srgbClr>
                    </a:gs>
                    <a:gs pos="100000">
                      <a:srgbClr val="66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»</a:t>
            </a:r>
          </a:p>
          <a:p>
            <a:pPr algn="ctr">
              <a:lnSpc>
                <a:spcPct val="200000"/>
              </a:lnSpc>
            </a:pPr>
            <a:endParaRPr lang="ru-RU" dirty="0" smtClean="0">
              <a:gradFill flip="none" rotWithShape="1">
                <a:gsLst>
                  <a:gs pos="0">
                    <a:srgbClr val="800000">
                      <a:shade val="30000"/>
                      <a:satMod val="115000"/>
                    </a:srgbClr>
                  </a:gs>
                  <a:gs pos="50000">
                    <a:srgbClr val="800000">
                      <a:shade val="67500"/>
                      <a:satMod val="115000"/>
                    </a:srgbClr>
                  </a:gs>
                  <a:gs pos="100000">
                    <a:srgbClr val="8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www.bugaga.ru/uploads/posts/2012-05/thumbs/1336121907_romanskiy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331640" y="1772816"/>
            <a:ext cx="6380766" cy="4275115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ладелец\Desktop\Презентации ОБЩЕСТВО\общ\вопросы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948264" y="260648"/>
            <a:ext cx="1844381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775158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43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4C00"/>
                </a:solidFill>
                <a:effectLst/>
                <a:ea typeface="Calibri" pitchFamily="34" charset="0"/>
                <a:cs typeface="Times New Roman" pitchFamily="18" charset="0"/>
              </a:rPr>
              <a:t>ВОПРОСЫ  ДЛЯ  ОБСУЖДЕНИЯ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4C00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00808"/>
            <a:ext cx="85689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84350" algn="l"/>
              </a:tabLst>
            </a:pPr>
            <a:endParaRPr lang="ru-RU" dirty="0" smtClean="0"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1784350" algn="l"/>
              </a:tabLst>
            </a:pPr>
            <a:r>
              <a:rPr lang="ru-RU" sz="2400" dirty="0" smtClean="0">
                <a:solidFill>
                  <a:srgbClr val="004C00"/>
                </a:solidFill>
                <a:ea typeface="Calibri" pitchFamily="34" charset="0"/>
                <a:cs typeface="Times New Roman" pitchFamily="18" charset="0"/>
              </a:rPr>
              <a:t>Какие коренные народы населяли Британию?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8435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8435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2.   Когда и чьи вторжения Британия пережила в разное время?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84350" algn="l"/>
              </a:tabLst>
            </a:pPr>
            <a:endParaRPr lang="ru-RU" sz="2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8435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3.   </a:t>
            </a:r>
            <a:r>
              <a:rPr lang="ru-RU" sz="2400" dirty="0" smtClean="0">
                <a:solidFill>
                  <a:srgbClr val="004C00"/>
                </a:solidFill>
                <a:ea typeface="Calibri" pitchFamily="34" charset="0"/>
                <a:cs typeface="Times New Roman" pitchFamily="18" charset="0"/>
              </a:rPr>
              <a:t>Как в названии современного государства Соединённого королевства Великобритании отразились события её ранней истории?</a:t>
            </a:r>
            <a:endParaRPr lang="ru-RU" sz="2400" dirty="0" smtClean="0">
              <a:solidFill>
                <a:srgbClr val="004C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84350" algn="l"/>
              </a:tabLst>
            </a:pPr>
            <a:endParaRPr lang="ru-RU" sz="2400" dirty="0" smtClean="0"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8435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4.   Покажите на карте направления вторжений завоевателей.</a:t>
            </a:r>
            <a:endParaRPr lang="ru-RU" sz="24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gradFill flip="none" rotWithShape="1">
                  <a:gsLst>
                    <a:gs pos="0">
                      <a:srgbClr val="FF3300">
                        <a:shade val="30000"/>
                        <a:satMod val="115000"/>
                      </a:srgbClr>
                    </a:gs>
                    <a:gs pos="50000">
                      <a:srgbClr val="FF3300">
                        <a:shade val="67500"/>
                        <a:satMod val="115000"/>
                      </a:srgbClr>
                    </a:gs>
                    <a:gs pos="100000">
                      <a:srgbClr val="FF33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ПРОБЛЕМНАЯ  СИТУАЦИЯ</a:t>
            </a:r>
            <a:endParaRPr lang="ru-RU" sz="4000" dirty="0"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/>
              <a:t>Какой вопрос возникает из </a:t>
            </a:r>
            <a:r>
              <a:rPr lang="ru-RU" sz="3600" dirty="0" smtClean="0">
                <a:solidFill>
                  <a:srgbClr val="800000"/>
                </a:solidFill>
              </a:rPr>
              <a:t>факта неоднократного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800000"/>
                </a:solidFill>
              </a:rPr>
              <a:t>завоевания</a:t>
            </a:r>
            <a:r>
              <a:rPr lang="ru-RU" sz="3600" dirty="0" smtClean="0"/>
              <a:t> Англии? </a:t>
            </a:r>
            <a:endParaRPr lang="ru-RU" sz="3600" dirty="0"/>
          </a:p>
        </p:txBody>
      </p:sp>
      <p:pic>
        <p:nvPicPr>
          <p:cNvPr id="12290" name="Picture 2" descr="https://image.jimcdn.com/app/cms/image/transf/none/path/sf2de46e8e52c0d43/image/i008ce85441136dd6/version/1413430752/image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21808" r="5501"/>
          <a:stretch>
            <a:fillRect/>
          </a:stretch>
        </p:blipFill>
        <p:spPr bwMode="auto">
          <a:xfrm>
            <a:off x="5508104" y="1988840"/>
            <a:ext cx="3147842" cy="3331096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300" dirty="0" smtClean="0">
                <a:solidFill>
                  <a:srgbClr val="C00000"/>
                </a:solidFill>
              </a:rPr>
              <a:t>ЕСТЬ  ПРОБЛЕМА!</a:t>
            </a:r>
            <a:endParaRPr lang="ru-RU" sz="3200" spc="3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Какие завоеватели в наибольшей степени повлияли на последующую историю Британии?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645024"/>
            <a:ext cx="82089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Выдвигаем гипотезу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используя ПОПС - формулу.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П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– позиция (я полагаю…)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О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– объяснение (потому что…)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П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– пример (например…)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С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– следствие (поэтому…)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Работа в группах строится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правилам!</a:t>
            </a:r>
          </a:p>
        </p:txBody>
      </p:sp>
      <p:pic>
        <p:nvPicPr>
          <p:cNvPr id="7" name="Picture 2" descr="C:\Users\владелец\Desktop\ПРОГРАММЫ 2017-2018\В ПРОЦЕССЕ\документ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40000"/>
          </a:blip>
          <a:srcRect l="11188" t="10626" r="10344" b="11750"/>
          <a:stretch>
            <a:fillRect/>
          </a:stretch>
        </p:blipFill>
        <p:spPr bwMode="auto">
          <a:xfrm>
            <a:off x="6444208" y="404664"/>
            <a:ext cx="2448272" cy="18164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1" y="2204864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Докажите правильность своей позиции, опираясь на исторические факты, представленные в документах </a:t>
            </a:r>
          </a:p>
          <a:p>
            <a:r>
              <a:rPr lang="ru-RU" sz="2400" dirty="0" smtClean="0"/>
              <a:t>различного типа.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2.depositphotos.com/1010751/11753/v/950/depositphotos_117530210-stock-illustration-teamwork-collaboration-people-group-logo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4369" t="14665" r="16345" b="16049"/>
          <a:stretch>
            <a:fillRect/>
          </a:stretch>
        </p:blipFill>
        <p:spPr bwMode="auto">
          <a:xfrm>
            <a:off x="323528" y="3329608"/>
            <a:ext cx="3312368" cy="33123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63888" y="1196752"/>
            <a:ext cx="5256584" cy="439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800000"/>
                </a:solidFill>
              </a:rPr>
              <a:t>Выполните обязательные задания. Если у вас осталось время и есть желание, выберите творческое, исследовательское или задание с высокой сложностью.</a:t>
            </a:r>
          </a:p>
          <a:p>
            <a:pPr>
              <a:lnSpc>
                <a:spcPct val="150000"/>
              </a:lnSpc>
            </a:pPr>
            <a:endParaRPr lang="ru-RU" sz="2800" dirty="0" smtClean="0"/>
          </a:p>
          <a:p>
            <a:endParaRPr lang="ru-RU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800000"/>
                </a:solidFill>
              </a:rPr>
              <a:t>РАБОТА  В  ГРУППАХ</a:t>
            </a:r>
            <a:endParaRPr lang="ru-RU" sz="3600" dirty="0">
              <a:solidFill>
                <a:srgbClr val="800000"/>
              </a:solidFill>
            </a:endParaRPr>
          </a:p>
        </p:txBody>
      </p:sp>
      <p:pic>
        <p:nvPicPr>
          <p:cNvPr id="3" name="Picture 3" descr="C:\Users\владелец\Desktop\ПРОГРАММЫ 2017-2018\Презентации ОБЩЕСТВО\общ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b="5268"/>
          <a:stretch>
            <a:fillRect/>
          </a:stretch>
        </p:blipFill>
        <p:spPr bwMode="auto">
          <a:xfrm>
            <a:off x="5796136" y="3861048"/>
            <a:ext cx="293856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://images.easyfreeclipart.com/86/een-actief-amp-preventief-869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 l="9235" r="9254" b="22506"/>
          <a:stretch>
            <a:fillRect/>
          </a:stretch>
        </p:blipFill>
        <p:spPr bwMode="auto">
          <a:xfrm>
            <a:off x="323528" y="1052736"/>
            <a:ext cx="2640922" cy="2088232"/>
          </a:xfrm>
          <a:prstGeom prst="rect">
            <a:avLst/>
          </a:prstGeom>
          <a:noFill/>
        </p:spPr>
      </p:pic>
      <p:pic>
        <p:nvPicPr>
          <p:cNvPr id="7" name="Picture 2" descr="C:\Users\владелец\Desktop\ПРОГРАММЫ 2017-2018\Презентации ОБЩЕСТВО\7.p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367136" y="4400600"/>
            <a:ext cx="1332656" cy="133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0" descr="C:\Users\владелец\Desktop\8899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20514826">
            <a:off x="5321828" y="1998065"/>
            <a:ext cx="3380900" cy="3380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3645024"/>
            <a:ext cx="54726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Параграф 9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Понятия и даты выписать </a:t>
            </a:r>
          </a:p>
          <a:p>
            <a:pPr marL="457200" indent="-457200"/>
            <a:r>
              <a:rPr lang="ru-RU" sz="2400" dirty="0" smtClean="0"/>
              <a:t>      в словарную тетрадь и выучить.</a:t>
            </a:r>
          </a:p>
          <a:p>
            <a:pPr marL="457200" lvl="0" indent="-457200"/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3.   Подготовить задания 1-2 для групповой работы – обязательные, </a:t>
            </a:r>
          </a:p>
          <a:p>
            <a:pPr marL="457200" lvl="0" indent="-457200"/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    задание 3 или 4 – по выбору. </a:t>
            </a:r>
            <a:endParaRPr lang="ru-RU" sz="2400" dirty="0" smtClean="0"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 rot="20546067">
            <a:off x="5455881" y="2372936"/>
            <a:ext cx="213953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/>
              <a:t>СЛОВАРЬ</a:t>
            </a:r>
            <a:endParaRPr lang="ru-RU" sz="2400" spc="300" dirty="0"/>
          </a:p>
        </p:txBody>
      </p:sp>
      <p:pic>
        <p:nvPicPr>
          <p:cNvPr id="5" name="Picture 4" descr="C:\Users\владелец\Desktop\к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l="17978" t="10112" r="12360" b="10112"/>
          <a:stretch>
            <a:fillRect/>
          </a:stretch>
        </p:blipFill>
        <p:spPr bwMode="auto">
          <a:xfrm>
            <a:off x="323528" y="332656"/>
            <a:ext cx="2473620" cy="30963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908720"/>
            <a:ext cx="481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ЗАДАНИЕ  НА  ДОМ</a:t>
            </a:r>
            <a:endParaRPr lang="ru-RU" sz="36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476672"/>
            <a:ext cx="5364088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</a:rPr>
              <a:t>ПРОВЕРКА  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</a:rPr>
              <a:t>ДОМАШНЕГО  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</a:rPr>
              <a:t>ЗАДАНИЯ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573016"/>
            <a:ext cx="8136904" cy="320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10000"/>
              </a:lnSpc>
            </a:pPr>
            <a:r>
              <a:rPr lang="ru-RU" sz="2400" dirty="0" smtClean="0">
                <a:solidFill>
                  <a:srgbClr val="800000"/>
                </a:solidFill>
              </a:rPr>
              <a:t>ЗАДАНИЕ 1</a:t>
            </a:r>
            <a:r>
              <a:rPr lang="ru-RU" sz="2200" dirty="0" smtClean="0">
                <a:solidFill>
                  <a:srgbClr val="800000"/>
                </a:solidFill>
              </a:rPr>
              <a:t>.</a:t>
            </a:r>
          </a:p>
          <a:p>
            <a:pPr marL="514350" indent="-514350">
              <a:lnSpc>
                <a:spcPct val="110000"/>
              </a:lnSpc>
            </a:pPr>
            <a:r>
              <a:rPr lang="ru-RU" sz="2200" dirty="0" smtClean="0"/>
              <a:t>      </a:t>
            </a:r>
          </a:p>
          <a:p>
            <a:pPr marL="514350" indent="-514350">
              <a:lnSpc>
                <a:spcPct val="110000"/>
              </a:lnSpc>
            </a:pPr>
            <a:r>
              <a:rPr lang="ru-RU" sz="2200" dirty="0" smtClean="0"/>
              <a:t>       </a:t>
            </a:r>
            <a:r>
              <a:rPr lang="ru-RU" sz="2400" dirty="0" smtClean="0"/>
              <a:t>Составить простой план параграфа 8, используя памятку. </a:t>
            </a:r>
            <a:r>
              <a:rPr lang="ru-RU" sz="2400" dirty="0" smtClean="0">
                <a:solidFill>
                  <a:prstClr val="black"/>
                </a:solidFill>
              </a:rPr>
              <a:t>План может содержать альтернативные названия пунктов параграфа, можно разбить его </a:t>
            </a:r>
          </a:p>
          <a:p>
            <a:pPr marL="514350" indent="-514350">
              <a:lnSpc>
                <a:spcPct val="11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      на другое количество частей. </a:t>
            </a:r>
            <a:endParaRPr lang="ru-RU" sz="2400" dirty="0" smtClean="0"/>
          </a:p>
          <a:p>
            <a:pPr marL="514350" indent="-514350">
              <a:lnSpc>
                <a:spcPct val="110000"/>
              </a:lnSpc>
            </a:pPr>
            <a:r>
              <a:rPr lang="ru-RU" sz="2200" dirty="0" smtClean="0"/>
              <a:t> </a:t>
            </a:r>
          </a:p>
          <a:p>
            <a:pPr algn="ctr"/>
            <a:r>
              <a:rPr lang="ru-RU" sz="2200" dirty="0" smtClean="0"/>
              <a:t> </a:t>
            </a:r>
          </a:p>
        </p:txBody>
      </p:sp>
      <p:pic>
        <p:nvPicPr>
          <p:cNvPr id="6" name="Picture 4" descr="C:\Users\владелец\Desktop\ко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l="17978" t="10112" r="12360" b="10112"/>
          <a:stretch>
            <a:fillRect/>
          </a:stretch>
        </p:blipFill>
        <p:spPr bwMode="auto">
          <a:xfrm>
            <a:off x="827584" y="332656"/>
            <a:ext cx="247362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6073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     ОБЩИЕ ПРАВИЛА СОСТАВЛЕНИЯ ПЛАНА </a:t>
            </a:r>
          </a:p>
          <a:p>
            <a:pPr algn="ctr"/>
            <a:r>
              <a:rPr lang="ru-RU" sz="24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     ПРИ РАБОТЕ С ТЕКСТОМ  </a:t>
            </a:r>
            <a:r>
              <a:rPr lang="ru-RU" sz="2400" spc="6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(ПАМЯТКА)</a:t>
            </a:r>
          </a:p>
          <a:p>
            <a:pPr algn="ctr"/>
            <a:endParaRPr lang="ru-RU" sz="2400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Для составления плана необходимо прочитать текст</a:t>
            </a:r>
          </a:p>
          <a:p>
            <a:pPr marL="457200" indent="-457200"/>
            <a:r>
              <a:rPr lang="ru-RU" sz="2400" dirty="0" smtClean="0"/>
              <a:t>про себя, продумать прочитанное.</a:t>
            </a:r>
          </a:p>
          <a:p>
            <a:pPr marL="457200" indent="-457200"/>
            <a:endParaRPr lang="ru-RU" sz="2400" dirty="0" smtClean="0"/>
          </a:p>
          <a:p>
            <a:r>
              <a:rPr lang="ru-RU" sz="2400" dirty="0" smtClean="0"/>
              <a:t>2.  Разбить текст на смысловые части и озаглавить их.  В заголовках надо передать главную мысль каждого фрагмента.</a:t>
            </a:r>
          </a:p>
          <a:p>
            <a:endParaRPr lang="ru-RU" sz="2400" dirty="0" smtClean="0"/>
          </a:p>
          <a:p>
            <a:r>
              <a:rPr lang="ru-RU" sz="2400" dirty="0" smtClean="0"/>
              <a:t>3.  Проверить, отражают ли пункты плана основную мысль текста, связан ли последующий пункт плана с предыдущим.</a:t>
            </a:r>
          </a:p>
          <a:p>
            <a:endParaRPr lang="ru-RU" sz="2400" dirty="0" smtClean="0"/>
          </a:p>
          <a:p>
            <a:r>
              <a:rPr lang="ru-RU" sz="2400" dirty="0" smtClean="0"/>
              <a:t>4. Проверить, можно ли, руководствуясь этим планом, раскрыть основную мысль текста.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568952" cy="62646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st.depositphotos.com/1230058/1258/v/950/depositphotos_12580793-Vector-pencil-and-notepad-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17429" t="6800" r="8257" b="7877"/>
          <a:stretch>
            <a:fillRect/>
          </a:stretch>
        </p:blipFill>
        <p:spPr bwMode="auto">
          <a:xfrm>
            <a:off x="395536" y="332656"/>
            <a:ext cx="100346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2656"/>
            <a:ext cx="8568952" cy="43204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8367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3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ЭТАЛОН  ПЛАНА</a:t>
            </a:r>
            <a:endParaRPr lang="ru-RU" sz="2000" spc="3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691230" cy="361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20000"/>
              </a:lnSpc>
              <a:buFont typeface="+mj-lt"/>
              <a:buAutoNum type="arabicPeriod"/>
            </a:pPr>
            <a:r>
              <a:rPr lang="ru-RU" sz="2400" dirty="0" smtClean="0"/>
              <a:t>Норманны: долгий путь от разбойников до христиан.</a:t>
            </a:r>
          </a:p>
          <a:p>
            <a:pPr marL="360000" indent="-360000">
              <a:lnSpc>
                <a:spcPct val="120000"/>
              </a:lnSpc>
              <a:buFont typeface="+mj-lt"/>
              <a:buAutoNum type="arabicPeriod"/>
            </a:pPr>
            <a:r>
              <a:rPr lang="ru-RU" sz="2400" dirty="0" smtClean="0"/>
              <a:t>Куда и зачем доплыли норманны на своих кораблях.     Их воинская доблесть.</a:t>
            </a:r>
          </a:p>
          <a:p>
            <a:pPr marL="360000" indent="-360000">
              <a:lnSpc>
                <a:spcPct val="120000"/>
              </a:lnSpc>
              <a:buFont typeface="+mj-lt"/>
              <a:buAutoNum type="arabicPeriod"/>
            </a:pPr>
            <a:r>
              <a:rPr lang="ru-RU" sz="2400" dirty="0" smtClean="0"/>
              <a:t>Географические «открытия» викингов – покорителей морей и земель.</a:t>
            </a:r>
          </a:p>
          <a:p>
            <a:pPr marL="360000" indent="-360000">
              <a:lnSpc>
                <a:spcPct val="120000"/>
              </a:lnSpc>
              <a:buFont typeface="+mj-lt"/>
              <a:buAutoNum type="arabicPeriod"/>
            </a:pPr>
            <a:r>
              <a:rPr lang="ru-RU" sz="2400" dirty="0" smtClean="0"/>
              <a:t>«Не только на севере»: постепенное расселение викингов по свету.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013176"/>
            <a:ext cx="882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ПРОВЕРКА  ДОМАШНЕГО  ЗАДАНИЯ</a:t>
            </a:r>
          </a:p>
          <a:p>
            <a:pPr algn="ctr"/>
            <a:endParaRPr lang="ru-RU" sz="2000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  <a:p>
            <a:r>
              <a:rPr lang="ru-RU" sz="2400" dirty="0" smtClean="0">
                <a:solidFill>
                  <a:srgbClr val="800000"/>
                </a:solidFill>
              </a:rPr>
              <a:t>ЗАДАНИЕ 2. </a:t>
            </a:r>
            <a:r>
              <a:rPr lang="ru-RU" sz="2400" dirty="0" smtClean="0"/>
              <a:t>Заполнить контурную карту стр. 5.</a:t>
            </a:r>
          </a:p>
          <a:p>
            <a:endParaRPr lang="ru-RU" dirty="0"/>
          </a:p>
        </p:txBody>
      </p:sp>
      <p:sp>
        <p:nvSpPr>
          <p:cNvPr id="3076" name="AutoShape 4" descr="https://us.123rf.com/450wm/liubou/liubou1401/liubou140100001/25127338-1057;-%D0%BA%D0%BE%D0%BD%D1%82%D0%B0%D0%BA%D1%82%D1%8B-olorful-%D1%82%D0%BE%D0%BB%D1%87%D0%BE%D0%BA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us.123rf.com/450wm/liubou/liubou1401/liubou140100001/25127338-1057;-%D0%BA%D0%BE%D0%BD%D1%82%D0%B0%D0%BA%D1%82%D1%8B-olorful-%D1%82%D0%BE%D0%BB%D1%87%D0%BE%D0%BA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us.123rf.com/450wm/liubou/liubou1401/liubou140100001/25127338-1057;-%D0%BA%D0%BE%D0%BD%D1%82%D0%B0%D0%BA%D1%82%D1%8B-olorful-%D1%82%D0%BE%D0%BB%D1%87%D0%BE%D0%BA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smartprogress.do/uploadImages/000009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4355976" y="188640"/>
            <a:ext cx="820990" cy="58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ДОМАШНЕЕ ЗАДАНИЕ: </a:t>
            </a:r>
            <a:r>
              <a:rPr lang="ru-RU" sz="2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«Я - ИССЛЕДОВАТЕЛЬ»</a:t>
            </a:r>
            <a:endParaRPr lang="ru-RU" sz="28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124744"/>
            <a:ext cx="6192688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dirty="0" smtClean="0">
                <a:solidFill>
                  <a:srgbClr val="800000"/>
                </a:solidFill>
              </a:rPr>
              <a:t>ЗАДАНИЕ 3 </a:t>
            </a:r>
            <a:r>
              <a:rPr lang="ru-RU" sz="2400" dirty="0" smtClean="0"/>
              <a:t>(для претендующих на оценку </a:t>
            </a:r>
            <a:r>
              <a:rPr lang="ru-RU" sz="2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«отлично»</a:t>
            </a:r>
            <a:r>
              <a:rPr lang="ru-RU" sz="2400" dirty="0" smtClean="0"/>
              <a:t>):</a:t>
            </a:r>
            <a:r>
              <a:rPr lang="ru-RU" sz="2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sz="2400" dirty="0" smtClean="0"/>
              <a:t>выберите </a:t>
            </a:r>
            <a:r>
              <a:rPr lang="ru-RU" sz="2400" dirty="0" smtClean="0">
                <a:solidFill>
                  <a:srgbClr val="C00000"/>
                </a:solidFill>
              </a:rPr>
              <a:t>исторического персонажа</a:t>
            </a:r>
            <a:r>
              <a:rPr lang="ru-RU" sz="2400" dirty="0" smtClean="0"/>
              <a:t>, которого вы считаете </a:t>
            </a:r>
            <a:r>
              <a:rPr lang="ru-RU" sz="2400" dirty="0" smtClean="0">
                <a:solidFill>
                  <a:srgbClr val="CC0000"/>
                </a:solidFill>
              </a:rPr>
              <a:t>самым знаменитым викингом</a:t>
            </a:r>
            <a:r>
              <a:rPr lang="ru-RU" sz="2400" dirty="0" smtClean="0"/>
              <a:t>.</a:t>
            </a:r>
          </a:p>
          <a:p>
            <a:pPr>
              <a:lnSpc>
                <a:spcPct val="110000"/>
              </a:lnSpc>
            </a:pPr>
            <a:endParaRPr lang="ru-RU" sz="2400" dirty="0" smtClean="0"/>
          </a:p>
          <a:p>
            <a:pPr>
              <a:lnSpc>
                <a:spcPct val="110000"/>
              </a:lnSpc>
            </a:pPr>
            <a:r>
              <a:rPr lang="ru-RU" sz="2400" dirty="0" smtClean="0"/>
              <a:t>В 5-6 предложениях опишите его жизнь. </a:t>
            </a:r>
          </a:p>
          <a:p>
            <a:pPr>
              <a:lnSpc>
                <a:spcPct val="110000"/>
              </a:lnSpc>
            </a:pPr>
            <a:r>
              <a:rPr lang="ru-RU" sz="2400" dirty="0" smtClean="0"/>
              <a:t>Почему вы выбрали именно его? </a:t>
            </a:r>
          </a:p>
          <a:p>
            <a:pPr>
              <a:lnSpc>
                <a:spcPct val="110000"/>
              </a:lnSpc>
            </a:pPr>
            <a:r>
              <a:rPr lang="ru-RU" sz="2400" dirty="0" smtClean="0"/>
              <a:t>Почему слава о нём пережила века?</a:t>
            </a:r>
          </a:p>
          <a:p>
            <a:pPr>
              <a:lnSpc>
                <a:spcPct val="110000"/>
              </a:lnSpc>
            </a:pPr>
            <a:r>
              <a:rPr lang="ru-RU" sz="2400" dirty="0" smtClean="0"/>
              <a:t>Свой рассказ подготовьте </a:t>
            </a:r>
            <a:r>
              <a:rPr lang="ru-RU" sz="2400" dirty="0" smtClean="0">
                <a:solidFill>
                  <a:srgbClr val="CC0000"/>
                </a:solidFill>
              </a:rPr>
              <a:t>устно</a:t>
            </a:r>
            <a:r>
              <a:rPr lang="ru-RU" sz="2400" dirty="0" smtClean="0"/>
              <a:t>.  </a:t>
            </a:r>
          </a:p>
          <a:p>
            <a:pPr>
              <a:lnSpc>
                <a:spcPct val="110000"/>
              </a:lnSpc>
            </a:pPr>
            <a:r>
              <a:rPr lang="ru-RU" sz="2400" dirty="0" smtClean="0"/>
              <a:t>Вам поможет материал параграфа учебника, используйте </a:t>
            </a:r>
            <a:r>
              <a:rPr lang="ru-RU" sz="2400" dirty="0" smtClean="0">
                <a:solidFill>
                  <a:srgbClr val="CC0000"/>
                </a:solidFill>
              </a:rPr>
              <a:t>(если необходимо)</a:t>
            </a:r>
            <a:r>
              <a:rPr lang="ru-RU" sz="2400" dirty="0" smtClean="0"/>
              <a:t> книги из школьной (домашней) библиотеки или интернет-источники.</a:t>
            </a:r>
            <a:endParaRPr lang="ru-RU" sz="2400" dirty="0"/>
          </a:p>
        </p:txBody>
      </p:sp>
      <p:pic>
        <p:nvPicPr>
          <p:cNvPr id="18436" name="Picture 4" descr="https://upload.wikimedia.org/wikipedia/commons/thumb/7/7a/CodexRunicus.jpeg/220px-CodexRunicus.jpe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57180" y="4005064"/>
            <a:ext cx="1538556" cy="2251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illustrators.ru/uploads/illustration/image/921917/main_%D0%92%D0%B8%D0%BA%D0%B8%D0%BD%D0%B3%D1%85%D0%BE%D1%80%D0%BE%D1%88%D0%B8%D0%B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40000"/>
          </a:blip>
          <a:srcRect l="15694" t="4957" r="21449" b="2328"/>
          <a:stretch>
            <a:fillRect/>
          </a:stretch>
        </p:blipFill>
        <p:spPr bwMode="auto">
          <a:xfrm>
            <a:off x="611560" y="820347"/>
            <a:ext cx="1368152" cy="3047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dirty="0" smtClean="0">
                <a:ea typeface="Calibri" pitchFamily="34" charset="0"/>
                <a:cs typeface="Times New Roman" pitchFamily="18" charset="0"/>
              </a:rPr>
              <a:t>КРИТЕРИИ ВЗАИМООЦЕНКИ ЗАДАНИЯ </a:t>
            </a:r>
          </a:p>
          <a:p>
            <a:pPr lvl="0" algn="ctr"/>
            <a:r>
              <a:rPr lang="ru-RU" sz="2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a typeface="Calibri" pitchFamily="34" charset="0"/>
                <a:cs typeface="Times New Roman" pitchFamily="18" charset="0"/>
              </a:rPr>
              <a:t>«Я - ИССЛЕДОВАТЕЛЬ»</a:t>
            </a:r>
            <a:endParaRPr lang="ru-RU" sz="2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9" y="1052735"/>
          <a:ext cx="8496944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5"/>
                <a:gridCol w="5832648"/>
                <a:gridCol w="2160241"/>
              </a:tblGrid>
              <a:tr h="38916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№</a:t>
                      </a:r>
                      <a:endParaRPr lang="ru-RU" sz="2000" dirty="0"/>
                    </a:p>
                  </a:txBody>
                  <a:tcPr anchor="ctr"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критерии</a:t>
                      </a:r>
                      <a:endParaRPr lang="ru-RU" sz="2000" dirty="0"/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баллы</a:t>
                      </a:r>
                      <a:endParaRPr lang="ru-RU" sz="2000" dirty="0"/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8788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Полнота представленных исторических фактов на основе использования дополнительной литературы</a:t>
                      </a:r>
                      <a:endParaRPr lang="ru-RU" sz="2000" dirty="0"/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1- 3 балла</a:t>
                      </a:r>
                      <a:endParaRPr lang="ru-RU" sz="2000" dirty="0"/>
                    </a:p>
                  </a:txBody>
                  <a:tcPr anchor="ctr"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8852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anchor="ctr"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Обоснование причин выбора данного исторического деятеля</a:t>
                      </a:r>
                      <a:endParaRPr lang="ru-RU" sz="2000" dirty="0"/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0 - 2</a:t>
                      </a:r>
                      <a:endParaRPr lang="ru-RU" sz="2000" dirty="0"/>
                    </a:p>
                  </a:txBody>
                  <a:tcPr anchor="ctr"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8788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anchor="ctr"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показать роль этого исторического деятеля в событиях прошлого и значимость для настоящего времени</a:t>
                      </a:r>
                      <a:endParaRPr lang="ru-RU" sz="2000" dirty="0"/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0 - 3</a:t>
                      </a:r>
                      <a:endParaRPr lang="ru-RU" sz="2000" dirty="0"/>
                    </a:p>
                  </a:txBody>
                  <a:tcPr anchor="ctr"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8852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 anchor="ctr"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Представление творческого задания в форме рассказа, характеристики</a:t>
                      </a:r>
                      <a:endParaRPr lang="ru-RU" sz="2000" dirty="0"/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1 - 3</a:t>
                      </a:r>
                      <a:endParaRPr lang="ru-RU" sz="2000" dirty="0"/>
                    </a:p>
                  </a:txBody>
                  <a:tcPr anchor="ctr"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86604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20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Общее количество баллов, 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20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перевод баллов в оценку</a:t>
                      </a:r>
                      <a:endParaRPr lang="ru-RU" sz="200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11-10 – </a:t>
                      </a:r>
                      <a:r>
                        <a:rPr lang="ru-RU" sz="20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отлично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9 - 7 – </a:t>
                      </a:r>
                      <a:r>
                        <a:rPr lang="ru-RU" sz="20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хорошо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6 - 4 – </a:t>
                      </a:r>
                      <a:r>
                        <a:rPr lang="ru-RU" sz="2000" kern="1200" dirty="0" err="1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удовлетвори-тельно</a:t>
                      </a:r>
                      <a:endParaRPr lang="ru-RU" sz="240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 descr="http://school18.3dn.ru/Novosti/1591074_notepad-kalem-ofis-kagit-kitap-calisma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1475656" y="4869160"/>
            <a:ext cx="1264779" cy="1628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lcuinofyork.files.wordpress.com/2012/03/medieval-england-map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95536" y="476672"/>
            <a:ext cx="4400381" cy="568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1268760"/>
            <a:ext cx="4067944" cy="403187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dirty="0" smtClean="0">
                <a:gradFill flip="none" rotWithShape="1">
                  <a:gsLst>
                    <a:gs pos="0">
                      <a:srgbClr val="800000">
                        <a:shade val="30000"/>
                        <a:satMod val="115000"/>
                      </a:srgbClr>
                    </a:gs>
                    <a:gs pos="50000">
                      <a:srgbClr val="800000">
                        <a:shade val="67500"/>
                        <a:satMod val="115000"/>
                      </a:srgbClr>
                    </a:gs>
                    <a:gs pos="100000">
                      <a:srgbClr val="8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АНГЛИЯ                 ЭПОХИ </a:t>
            </a:r>
          </a:p>
          <a:p>
            <a:pPr>
              <a:lnSpc>
                <a:spcPct val="200000"/>
              </a:lnSpc>
            </a:pPr>
            <a:r>
              <a:rPr lang="ru-RU" sz="3200" dirty="0" smtClean="0">
                <a:gradFill flip="none" rotWithShape="1">
                  <a:gsLst>
                    <a:gs pos="0">
                      <a:srgbClr val="800000">
                        <a:shade val="30000"/>
                        <a:satMod val="115000"/>
                      </a:srgbClr>
                    </a:gs>
                    <a:gs pos="50000">
                      <a:srgbClr val="800000">
                        <a:shade val="67500"/>
                        <a:satMod val="115000"/>
                      </a:srgbClr>
                    </a:gs>
                    <a:gs pos="100000">
                      <a:srgbClr val="8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РАННЕГО  </a:t>
            </a:r>
          </a:p>
          <a:p>
            <a:pPr>
              <a:lnSpc>
                <a:spcPct val="200000"/>
              </a:lnSpc>
            </a:pPr>
            <a:r>
              <a:rPr lang="ru-RU" sz="3200" dirty="0" smtClean="0">
                <a:gradFill flip="none" rotWithShape="1">
                  <a:gsLst>
                    <a:gs pos="0">
                      <a:srgbClr val="800000">
                        <a:shade val="30000"/>
                        <a:satMod val="115000"/>
                      </a:srgbClr>
                    </a:gs>
                    <a:gs pos="50000">
                      <a:srgbClr val="800000">
                        <a:shade val="67500"/>
                        <a:satMod val="115000"/>
                      </a:srgbClr>
                    </a:gs>
                    <a:gs pos="100000">
                      <a:srgbClr val="8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СРЕДНЕВЕКОВЬЯ</a:t>
            </a:r>
            <a:endParaRPr lang="ru-RU" sz="3200" dirty="0">
              <a:gradFill flip="none" rotWithShape="1">
                <a:gsLst>
                  <a:gs pos="0">
                    <a:srgbClr val="800000">
                      <a:shade val="30000"/>
                      <a:satMod val="115000"/>
                    </a:srgbClr>
                  </a:gs>
                  <a:gs pos="50000">
                    <a:srgbClr val="800000">
                      <a:shade val="67500"/>
                      <a:satMod val="115000"/>
                    </a:srgbClr>
                  </a:gs>
                  <a:gs pos="100000">
                    <a:srgbClr val="8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67944" y="332656"/>
            <a:ext cx="460851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4C00"/>
                </a:solidFill>
                <a:latin typeface="Arial" pitchFamily="34" charset="0"/>
                <a:cs typeface="Arial" pitchFamily="34" charset="0"/>
              </a:rPr>
              <a:t>СКОЛЬКО РАЗ И КТО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4C00"/>
                </a:solidFill>
                <a:latin typeface="Arial" pitchFamily="34" charset="0"/>
                <a:cs typeface="Arial" pitchFamily="34" charset="0"/>
              </a:rPr>
              <a:t>ЗАВОЁВЫВАЛ </a:t>
            </a:r>
            <a:r>
              <a:rPr lang="ru-RU" sz="2800" spc="600" dirty="0" smtClean="0">
                <a:solidFill>
                  <a:srgbClr val="004C00"/>
                </a:solidFill>
                <a:latin typeface="Arial" pitchFamily="34" charset="0"/>
                <a:cs typeface="Arial" pitchFamily="34" charset="0"/>
              </a:rPr>
              <a:t>АНГЛИЮ</a:t>
            </a:r>
            <a:r>
              <a:rPr lang="ru-RU" sz="2800" dirty="0" smtClean="0">
                <a:solidFill>
                  <a:srgbClr val="004C00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  <a:p>
            <a:pPr algn="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4664"/>
            <a:ext cx="9144000" cy="7378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gradFill flip="none" rotWithShape="1">
                  <a:gsLst>
                    <a:gs pos="0">
                      <a:srgbClr val="800000">
                        <a:shade val="30000"/>
                        <a:satMod val="115000"/>
                      </a:srgbClr>
                    </a:gs>
                    <a:gs pos="50000">
                      <a:srgbClr val="800000">
                        <a:shade val="67500"/>
                        <a:satMod val="115000"/>
                      </a:srgbClr>
                    </a:gs>
                    <a:gs pos="100000">
                      <a:srgbClr val="8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 Narrow" pitchFamily="34" charset="0"/>
              </a:rPr>
              <a:t>                                                    </a:t>
            </a:r>
            <a:endParaRPr lang="ru-RU" sz="3200" dirty="0">
              <a:gradFill flip="none" rotWithShape="1">
                <a:gsLst>
                  <a:gs pos="0">
                    <a:srgbClr val="800000">
                      <a:shade val="30000"/>
                      <a:satMod val="115000"/>
                    </a:srgbClr>
                  </a:gs>
                  <a:gs pos="50000">
                    <a:srgbClr val="800000">
                      <a:shade val="67500"/>
                      <a:satMod val="115000"/>
                    </a:srgbClr>
                  </a:gs>
                  <a:gs pos="100000">
                    <a:srgbClr val="8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22920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300" dirty="0" smtClean="0"/>
              <a:t>СТР. 70 УЧЕБНИКА</a:t>
            </a:r>
            <a:endParaRPr lang="ru-RU" sz="2000" spc="300" dirty="0"/>
          </a:p>
        </p:txBody>
      </p:sp>
      <p:pic>
        <p:nvPicPr>
          <p:cNvPr id="14338" name="Picture 2" descr="https://www.edupics.com/image-knights-first-crusade-p1066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4657" b="15713"/>
          <a:stretch>
            <a:fillRect/>
          </a:stretch>
        </p:blipFill>
        <p:spPr bwMode="auto">
          <a:xfrm>
            <a:off x="467544" y="1124744"/>
            <a:ext cx="3258997" cy="3816424"/>
          </a:xfrm>
          <a:prstGeom prst="ellipse">
            <a:avLst/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Прямоугольник 14"/>
          <p:cNvSpPr/>
          <p:nvPr/>
        </p:nvSpPr>
        <p:spPr>
          <a:xfrm>
            <a:off x="3995936" y="404664"/>
            <a:ext cx="3960440" cy="1944216"/>
          </a:xfrm>
          <a:prstGeom prst="rect">
            <a:avLst/>
          </a:prstGeom>
          <a:noFill/>
          <a:ln w="317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17" name="Picture 2" descr="C:\Users\владелец\Desktop\ПРОГРАММЫ 2017-2018\Презентации ОБЩЕСТВО\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lum contrast="20000"/>
          </a:blip>
          <a:srcRect l="4641" r="60800"/>
          <a:stretch>
            <a:fillRect/>
          </a:stretch>
        </p:blipFill>
        <p:spPr bwMode="auto">
          <a:xfrm>
            <a:off x="6588224" y="1700808"/>
            <a:ext cx="1872208" cy="2097286"/>
          </a:xfrm>
          <a:prstGeom prst="rect">
            <a:avLst/>
          </a:prstGeom>
          <a:noFill/>
        </p:spPr>
      </p:pic>
      <p:pic>
        <p:nvPicPr>
          <p:cNvPr id="8" name="Picture 4" descr="http://jonesfunerals.co.uk/wp-content/uploads/2016/07/shutterstock_104845310-768x57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4211960" y="2492896"/>
            <a:ext cx="4754845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Прямая со стрелкой 11"/>
          <p:cNvCxnSpPr/>
          <p:nvPr/>
        </p:nvCxnSpPr>
        <p:spPr>
          <a:xfrm>
            <a:off x="3995936" y="2348880"/>
            <a:ext cx="3240360" cy="2016224"/>
          </a:xfrm>
          <a:prstGeom prst="straightConnector1">
            <a:avLst/>
          </a:prstGeom>
          <a:ln>
            <a:solidFill>
              <a:srgbClr val="004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764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КОРЕННОЕ НАСЕЛЕНИЕ - </a:t>
            </a:r>
            <a:r>
              <a:rPr lang="ru-RU" sz="2400" dirty="0" smtClean="0">
                <a:solidFill>
                  <a:srgbClr val="C00000"/>
                </a:solidFill>
              </a:rPr>
              <a:t>бритты (кельты)</a:t>
            </a:r>
          </a:p>
          <a:p>
            <a:endParaRPr lang="ru-RU" dirty="0" smtClean="0"/>
          </a:p>
          <a:p>
            <a:r>
              <a:rPr lang="ru-RU" sz="2400" dirty="0" smtClean="0"/>
              <a:t>ОСТРОВ ПОКОРЯЛИ: </a:t>
            </a:r>
          </a:p>
          <a:p>
            <a:pPr>
              <a:buFont typeface="Symbol" pitchFamily="18" charset="2"/>
              <a:buChar char="-"/>
            </a:pPr>
            <a:r>
              <a:rPr lang="ru-RU" sz="2400" dirty="0" smtClean="0">
                <a:solidFill>
                  <a:srgbClr val="C00000"/>
                </a:solidFill>
              </a:rPr>
              <a:t> римляне</a:t>
            </a:r>
          </a:p>
          <a:p>
            <a:pPr>
              <a:buFont typeface="Symbol" pitchFamily="18" charset="2"/>
              <a:buChar char=""/>
            </a:pPr>
            <a:r>
              <a:rPr lang="ru-RU" sz="2400" dirty="0" smtClean="0">
                <a:solidFill>
                  <a:srgbClr val="C00000"/>
                </a:solidFill>
              </a:rPr>
              <a:t> даны (и другие скандинавы)</a:t>
            </a:r>
          </a:p>
          <a:p>
            <a:pPr>
              <a:buFont typeface="Symbol" pitchFamily="18" charset="2"/>
              <a:buChar char=""/>
            </a:pPr>
            <a:r>
              <a:rPr lang="ru-RU" sz="2400" dirty="0" smtClean="0">
                <a:solidFill>
                  <a:srgbClr val="C00000"/>
                </a:solidFill>
              </a:rPr>
              <a:t> англы, саксы, юты, нормандцы.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https://ds04.infourok.ru/uploads/ex/0f2a/00071409-94f8380b/2/hello_html_m1c0eefba.gif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2042" t="3659" r="31606" b="4878"/>
          <a:stretch>
            <a:fillRect/>
          </a:stretch>
        </p:blipFill>
        <p:spPr bwMode="auto">
          <a:xfrm>
            <a:off x="323528" y="3068960"/>
            <a:ext cx="2880320" cy="332344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7544" y="263691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300" dirty="0" smtClean="0"/>
              <a:t>АНГЛИЯ – 9 ВЕК</a:t>
            </a:r>
            <a:endParaRPr lang="ru-RU" sz="2000" spc="300" dirty="0"/>
          </a:p>
        </p:txBody>
      </p:sp>
      <p:pic>
        <p:nvPicPr>
          <p:cNvPr id="10" name="Picture 4" descr="http://4.bp.blogspot.com/-48U8NoJRUAs/VlQBzOIsKSI/AAAAAAAAMG4/ng4zStK4J78/s1600/%25D0%25B0%25D1%2580%25D1%2582%25D1%2583%25D1%2580%2B%25D0%25B3%25D0%25BB%25D0%25B0%25D0%25B2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652120" y="1196752"/>
            <a:ext cx="2798591" cy="364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491881" y="5157192"/>
            <a:ext cx="511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По преданиям, захватчикам </a:t>
            </a:r>
          </a:p>
          <a:p>
            <a:pPr algn="r"/>
            <a:r>
              <a:rPr lang="ru-RU" sz="2400" dirty="0" smtClean="0"/>
              <a:t>успешно противостоял</a:t>
            </a:r>
          </a:p>
          <a:p>
            <a:pPr algn="r"/>
            <a:r>
              <a:rPr lang="ru-RU" sz="2400" dirty="0" smtClean="0"/>
              <a:t>только </a:t>
            </a:r>
            <a:r>
              <a:rPr lang="ru-RU" sz="2400" dirty="0" smtClean="0">
                <a:solidFill>
                  <a:srgbClr val="C00000"/>
                </a:solidFill>
              </a:rPr>
              <a:t>Король Артур.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600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128</cp:revision>
  <dcterms:created xsi:type="dcterms:W3CDTF">2017-10-12T03:29:39Z</dcterms:created>
  <dcterms:modified xsi:type="dcterms:W3CDTF">2017-10-31T03:05:06Z</dcterms:modified>
</cp:coreProperties>
</file>