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5" r:id="rId22"/>
    <p:sldId id="277" r:id="rId23"/>
    <p:sldId id="279" r:id="rId24"/>
    <p:sldId id="281" r:id="rId25"/>
    <p:sldId id="280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CD51B4B-5B58-4BF6-831D-07700E3ABA5E}" type="datetimeFigureOut">
              <a:rPr lang="ru-RU" smtClean="0"/>
              <a:pPr/>
              <a:t>05.04.2017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B37390-DF1A-427B-A4FB-45CFDFFFC6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ocuments\&#1044;&#1080;&#1076;&#1072;&#1082;&#1090;&#1080;&#1095;&#1077;&#1089;&#1082;&#1080;&#1081;%20&#1084;&#1072;&#1090;&#1077;&#1088;&#1080;&#1072;&#1083;%20&#1085;&#1086;&#1074;&#1099;&#1081;\5%20&#1082;&#1083;&#1072;&#1089;&#1089;%20&#1080;&#1089;&#1090;&#1086;&#1088;&#1080;&#1103;\5%20&#1082;&#1083;&#1072;&#1089;&#1089;%20&#1080;&#1089;&#1090;&#1086;&#1088;&#1080;&#1103;%20&#1076;&#1083;&#1103;%20&#1091;&#1095;&#1077;&#1085;&#1080;&#1082;&#1086;&#1074;\&#1059;&#1088;&#1086;&#1082;%20&#1084;&#1091;&#1078;&#1077;&#1089;&#1090;&#1074;&#1072;%202.02.17\&#1047;&#1074;&#1091;&#1082;&#1086;&#1074;&#1072;&#1103;%20&#1089;&#1080;&#1088;&#1077;&#1085;&#1072;%20C-40%20(1)%20-%20&#1042;&#1086;&#1079;&#1076;&#1091;&#1096;&#1085;&#1072;&#1103;%20&#1090;&#1088;&#1077;&#1074;&#1086;&#1075;&#1072;%20%5bqmp3.org%5d.mp3" TargetMode="Externa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fotki.yandex.ru/users/e-monahova2011/view/617833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hyperlink" Target="http://www.filipoc.ru/attaches/posts/heroes/2013-12-18/bosonogiy-garnizon/8de1f581b0de9c18ae4bc9b80f8335ae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ilipoc.ru/attaches/posts/heroes/2013-12-18/bosonogiy-garnizon/dbd3b76562c738e2954e04f3237d29e0.jpg" TargetMode="External"/><Relationship Id="rId5" Type="http://schemas.openxmlformats.org/officeDocument/2006/relationships/image" Target="../media/image15.jpeg"/><Relationship Id="rId4" Type="http://schemas.openxmlformats.org/officeDocument/2006/relationships/hyperlink" Target="http://www.filipoc.ru/attaches/posts/heroes/2013-12-18/bosonogiy-garnizon/b6cfa84956a60ef9cc237ad254acabe4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www.filipoc.ru/attaches/posts/heroes/2013-12-18/bosonogiy-garnizon/b7b9e801a280873efdf7974618f114dc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ilipoc.ru/attaches/posts/heroes/2013-12-18/bosonogiy-garnizon/8322de0b34efcf03a929004ae4d956a2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www.filipoc.ru/attaches/posts/heroes/2013-12-18/bosonogiy-garnizon/40d767e3936f246b52e9ddd08ebf3cd3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filipoc.ru/attaches/posts/heroes/2013-12-18/bosonogiy-garnizon/5636f3d7368b1439ed7ae822b3430126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aif.ru/007/367/173e5f26fed15f88905148ea065b64c2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fotki.yandex.ru/users/e-monahova2011/view/617849/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260649"/>
            <a:ext cx="9144000" cy="151259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spc="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УКРАДЕННОЕ  СОЛНЦЕ</a:t>
            </a:r>
            <a:r>
              <a:rPr lang="ru-RU" sz="3600" spc="6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ru-RU" sz="36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(Сталинград: дневник военного детства)</a:t>
            </a:r>
            <a:endParaRPr lang="ru-RU" dirty="0" smtClean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  <a:p>
            <a:pPr algn="just"/>
            <a:endParaRPr lang="ru-RU" dirty="0" smtClean="0"/>
          </a:p>
          <a:p>
            <a:pPr algn="just"/>
            <a:endParaRPr lang="ru-RU" dirty="0" smtClean="0"/>
          </a:p>
        </p:txBody>
      </p:sp>
      <p:pic>
        <p:nvPicPr>
          <p:cNvPr id="4" name="Рисунок 3" descr="fountain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971600" y="1700808"/>
            <a:ext cx="7056784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отографии ВОВ. Оборона Сталинграда. (30 фото)"/>
          <p:cNvPicPr>
            <a:picLocks noGrp="1"/>
          </p:cNvPicPr>
          <p:nvPr>
            <p:ph idx="4294967295"/>
          </p:nvPr>
        </p:nvPicPr>
        <p:blipFill>
          <a:blip r:embed="rId3" cstate="print">
            <a:lum bright="10000" contrast="20000"/>
          </a:blip>
          <a:srcRect t="15250"/>
          <a:stretch>
            <a:fillRect/>
          </a:stretch>
        </p:blipFill>
        <p:spPr bwMode="auto">
          <a:xfrm>
            <a:off x="1619672" y="1196752"/>
            <a:ext cx="6048672" cy="4825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304800"/>
            <a:ext cx="8892480" cy="1431925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23 августа 1942 года, воскресенье</a:t>
            </a:r>
            <a:r>
              <a:rPr lang="ru-RU" sz="2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lang="ru-RU" sz="2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16 часов 18 минут началась массированная бомбардировка Сталинграда. В течение дня было произведено 2 тысячи самолётовылетов на город</a:t>
            </a:r>
            <a:endParaRPr lang="ru-RU" sz="2400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09329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Фашистские истребители подлетают к Сталинграду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Звуковая сирена C-40 (1) - Воздушная тревога [qmp3.org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805264"/>
            <a:ext cx="432048" cy="28803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43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070850" cy="936625"/>
          </a:xfrm>
        </p:spPr>
        <p:txBody>
          <a:bodyPr>
            <a:norm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" name="Содержимое 9" descr="http://img-fotki.yandex.ru/get/6444/113233950.72/0_96d69_6d743a21_XL.jpg">
            <a:hlinkClick r:id="rId2" tgtFrame="&quot;_self&quot;"/>
          </p:cNvPr>
          <p:cNvPicPr>
            <a:picLocks noGrp="1"/>
          </p:cNvPicPr>
          <p:nvPr>
            <p:ph idx="4294967295"/>
          </p:nvPr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95536" y="1052736"/>
            <a:ext cx="8208912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gradFill flip="none" rotWithShape="1">
                  <a:gsLst>
                    <a:gs pos="0">
                      <a:srgbClr val="A50021">
                        <a:shade val="30000"/>
                        <a:satMod val="115000"/>
                      </a:srgbClr>
                    </a:gs>
                    <a:gs pos="50000">
                      <a:srgbClr val="A50021">
                        <a:shade val="67500"/>
                        <a:satMod val="115000"/>
                      </a:srgbClr>
                    </a:gs>
                    <a:gs pos="100000">
                      <a:srgbClr val="A50021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СТРАНИЦА 3. «Америка удивляется»</a:t>
            </a:r>
            <a:endParaRPr lang="ru-RU" sz="3200" dirty="0">
              <a:gradFill flip="none" rotWithShape="1">
                <a:gsLst>
                  <a:gs pos="0">
                    <a:srgbClr val="A50021">
                      <a:shade val="30000"/>
                      <a:satMod val="115000"/>
                    </a:srgbClr>
                  </a:gs>
                  <a:gs pos="50000">
                    <a:srgbClr val="A50021">
                      <a:shade val="67500"/>
                      <a:satMod val="115000"/>
                    </a:srgbClr>
                  </a:gs>
                  <a:gs pos="100000">
                    <a:srgbClr val="A50021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188913"/>
            <a:ext cx="8892480" cy="1431925"/>
          </a:xfrm>
        </p:spPr>
        <p:txBody>
          <a:bodyPr>
            <a:normAutofit fontScale="90000"/>
          </a:bodyPr>
          <a:lstStyle/>
          <a:p>
            <a:r>
              <a:rPr lang="ru-RU" sz="40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СТРАНИЦА 4. «Босоногий гарнизон»</a:t>
            </a:r>
            <a:br>
              <a:rPr lang="ru-RU" sz="40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</a:br>
            <a:endParaRPr lang="ru-RU" sz="4000" cap="none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52737"/>
            <a:ext cx="9144000" cy="15121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«Мы клянёмся всё время бить фашистов, по-всякому вредить им. Мы будем мстить за расстрелянных и замученных женщин, детей, стариков. Кровь за кровь! Никто из нас не испугается, не отступит и не изменит. За измену и трусость – смерть».</a:t>
            </a:r>
          </a:p>
          <a:p>
            <a:endParaRPr lang="ru-RU" sz="2400" dirty="0"/>
          </a:p>
        </p:txBody>
      </p:sp>
      <p:pic>
        <p:nvPicPr>
          <p:cNvPr id="4" name="Рисунок 3" descr="Босоногий гарнизон">
            <a:hlinkClick r:id="rId2"/>
          </p:cNvPr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395536" y="2708920"/>
            <a:ext cx="2448272" cy="31683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Босоногий гарнизон">
            <a:hlinkClick r:id="rId4"/>
          </p:cNvPr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3419872" y="2708920"/>
            <a:ext cx="2232248" cy="31683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Босоногий гарнизон">
            <a:hlinkClick r:id="rId6"/>
          </p:cNvPr>
          <p:cNvPicPr/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6300192" y="2708920"/>
            <a:ext cx="2376264" cy="3168352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6093296"/>
            <a:ext cx="341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Тимофей Тимонин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47864" y="6093296"/>
            <a:ext cx="2565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Семён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Манжин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28184" y="6093296"/>
            <a:ext cx="2658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Аксён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Тимонин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4400" cap="none" spc="3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«БОСОНОГИЙ  ГАРНИЗОН»</a:t>
            </a:r>
            <a:endParaRPr lang="ru-RU" sz="4400" cap="none" spc="3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Босоногий гарнизон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51520" y="1484784"/>
            <a:ext cx="2677988" cy="367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Босоногий гарнизон">
            <a:hlinkClick r:id="rId4"/>
          </p:cNvPr>
          <p:cNvPicPr/>
          <p:nvPr/>
        </p:nvPicPr>
        <p:blipFill>
          <a:blip r:embed="rId5" cstate="print">
            <a:lum contrast="40000"/>
          </a:blip>
          <a:srcRect/>
          <a:stretch>
            <a:fillRect/>
          </a:stretch>
        </p:blipFill>
        <p:spPr bwMode="auto">
          <a:xfrm>
            <a:off x="3131840" y="1844824"/>
            <a:ext cx="324036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Босоногий гарнизон">
            <a:hlinkClick r:id="rId6"/>
          </p:cNvPr>
          <p:cNvPicPr/>
          <p:nvPr/>
        </p:nvPicPr>
        <p:blipFill>
          <a:blip r:embed="rId7" cstate="print">
            <a:lum contrast="10000"/>
          </a:blip>
          <a:srcRect/>
          <a:stretch>
            <a:fillRect/>
          </a:stretch>
        </p:blipFill>
        <p:spPr bwMode="auto">
          <a:xfrm>
            <a:off x="6588224" y="1412776"/>
            <a:ext cx="2304256" cy="3672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373216"/>
            <a:ext cx="3131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Памятник на месте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казни ребят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59832" y="5805264"/>
            <a:ext cx="33625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Надпись на памятнике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2200" y="5157192"/>
            <a:ext cx="27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Их место </a:t>
            </a:r>
          </a:p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захоронения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188640"/>
            <a:ext cx="9144000" cy="1548085"/>
          </a:xfrm>
        </p:spPr>
        <p:txBody>
          <a:bodyPr/>
          <a:lstStyle/>
          <a:p>
            <a:pPr algn="ctr"/>
            <a:r>
              <a:rPr lang="ru-RU" sz="28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СТРАНИЦА 5. </a:t>
            </a:r>
            <a:br>
              <a:rPr lang="ru-RU" sz="28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«УЛИЧНЫЕ БОИ В СТАЛИНГРАДЕ </a:t>
            </a:r>
            <a:br>
              <a:rPr lang="ru-RU" sz="28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ГЛАЗАМИ ДЕТЕЙ»</a:t>
            </a:r>
            <a:endParaRPr lang="ru-RU" sz="2800" cap="none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0" y="1844675"/>
            <a:ext cx="8064500" cy="4114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pic>
        <p:nvPicPr>
          <p:cNvPr id="4" name="Рисунок 3" descr="Уличный бой в Сталинграде в дни Великой Отечественной войны в сентябре 1942 года."/>
          <p:cNvPicPr/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347864" y="2996952"/>
            <a:ext cx="554461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4509120"/>
            <a:ext cx="2736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Уличный бой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Сталинграде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 сентябре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1942 года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19" y="1700808"/>
            <a:ext cx="88924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20 сентября 1942 года немецкая авиация полностью разрушила вокзал «Сталинград – 1».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Шли тяжёлые бои за элеватор.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зрушенный дом Павлова в Сталинграде, в котором во время Сталинградской битвы держала оборону группа советских бойцов. 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5689600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3528" y="5733256"/>
            <a:ext cx="8496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Разрушенный дом Павлова, в котором во время Сталинградской битвы держала оборону группа советских бойцов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332656"/>
            <a:ext cx="8893175" cy="1288182"/>
          </a:xfrm>
        </p:spPr>
        <p:txBody>
          <a:bodyPr>
            <a:noAutofit/>
          </a:bodyPr>
          <a:lstStyle/>
          <a:p>
            <a:r>
              <a:rPr lang="ru-RU" sz="24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26 сентября 1942 года группа разведчиков под командованием сержанта Павлова и взвод лейтенанта Заболотного завладели двумя домами, занимающими важное стратегическое положение на площади 9 января.</a:t>
            </a:r>
            <a:endParaRPr lang="ru-RU" sz="2400" cap="none" dirty="0"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ладелец\Desktop\архив новый\графики диаграммы\ВОЛГОГРАД\ПАМЯТНИКИ\это фото.jpg"/>
          <p:cNvPicPr>
            <a:picLocks noChangeAspect="1" noChangeArrowheads="1"/>
          </p:cNvPicPr>
          <p:nvPr/>
        </p:nvPicPr>
        <p:blipFill>
          <a:blip r:embed="rId3" cstate="print"/>
          <a:srcRect l="8182" t="14545" r="7273" b="12727"/>
          <a:stretch>
            <a:fillRect/>
          </a:stretch>
        </p:blipFill>
        <p:spPr bwMode="auto">
          <a:xfrm>
            <a:off x="6300192" y="2996952"/>
            <a:ext cx="2678697" cy="17281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0" y="1844675"/>
            <a:ext cx="8064500" cy="4114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</a:t>
            </a:r>
          </a:p>
          <a:p>
            <a:pPr>
              <a:buNone/>
            </a:pPr>
            <a:r>
              <a:rPr lang="ru-RU" sz="2400" dirty="0" smtClean="0"/>
              <a:t>  </a:t>
            </a:r>
          </a:p>
          <a:p>
            <a:pPr>
              <a:buNone/>
            </a:pPr>
            <a:r>
              <a:rPr lang="ru-RU" sz="2400" dirty="0" smtClean="0"/>
              <a:t> 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085184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Гражданское население в Сталинграде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Босоногий гарнизон">
            <a:hlinkClick r:id="rId2"/>
          </p:cNvPr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2771800" y="2132856"/>
            <a:ext cx="6048672" cy="434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26064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СТРАНИЦА 6. «ГОЛОД»</a:t>
            </a:r>
            <a:endParaRPr lang="ru-RU" sz="40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12474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23 октября 1942 расстояние от переднего края боя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до Волги сократилось до 300 метров.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0" y="1844675"/>
            <a:ext cx="8064500" cy="4114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51723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Руины Сталинградского тракторного завода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имени Ф. Э. Дзержинского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Руины Сталинградского тракторного завода имени Ф.Э. Дзержинского.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196752"/>
            <a:ext cx="689051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СТРАНИЦА 7. «ТРУД НА ПРОИЗВОДСТВЕ»</a:t>
            </a:r>
            <a:endParaRPr lang="ru-RU" sz="32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188640"/>
            <a:ext cx="9144000" cy="1224235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СТРАНИЦА 8. «СЫН ПОЛКА»</a:t>
            </a:r>
            <a:endParaRPr lang="ru-RU" cap="none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79500" y="1844675"/>
            <a:ext cx="8064500" cy="41148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    </a:t>
            </a:r>
            <a:endParaRPr lang="ru-RU" sz="2400" dirty="0"/>
          </a:p>
        </p:txBody>
      </p:sp>
      <p:pic>
        <p:nvPicPr>
          <p:cNvPr id="6" name="Рисунок 5" descr="О чем молчали дети Сталинграда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392488" cy="295232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373216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Дети военного Сталинграда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владелец\Desktop\анатолий столповский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395536" y="2276872"/>
            <a:ext cx="3888432" cy="283157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СТРАНИЦА 9. «УДИВИТЕЛЬНЫЕ ИСТОРИИ»</a:t>
            </a:r>
            <a:endParaRPr lang="ru-RU" sz="3200" cap="none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О чем молчали дети Сталинграда"/>
          <p:cNvPicPr>
            <a:picLocks noGrp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248472" cy="295188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7169" name="Picture 1" descr="C:\Users\владелец\Desktop\это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860032" y="1844824"/>
            <a:ext cx="3972912" cy="296341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4652963"/>
            <a:ext cx="9144000" cy="1728787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2700" dirty="0" smtClean="0"/>
              <a:t>      </a:t>
            </a:r>
            <a:r>
              <a:rPr lang="ru-RU" sz="27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«Бармалей», «Детский хоровод», «Танцующие дети», «Дети и крокодил»</a:t>
            </a:r>
          </a:p>
          <a:p>
            <a:pPr algn="ctr">
              <a:buNone/>
            </a:pPr>
            <a:endParaRPr lang="ru-RU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40000"/>
              </a:lnSpc>
              <a:buNone/>
            </a:pPr>
            <a:r>
              <a:rPr lang="ru-RU" sz="4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ЧТО ВАМ ИЗВЕСТНО ОБ ЭТОМ ФОНТАНЕ, ОБ ЭТОЙ ФОТОГРАФИИ? КОГДА ОНА БЫЛА СДЕЛАНА?</a:t>
            </a:r>
          </a:p>
          <a:p>
            <a:pPr algn="just"/>
            <a:endParaRPr lang="ru-RU" dirty="0" smtClean="0"/>
          </a:p>
        </p:txBody>
      </p:sp>
      <p:pic>
        <p:nvPicPr>
          <p:cNvPr id="4" name="Рисунок 3" descr="fountain"/>
          <p:cNvPicPr/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1331640" y="332656"/>
            <a:ext cx="6768752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332656"/>
            <a:ext cx="9144000" cy="962744"/>
          </a:xfrm>
        </p:spPr>
        <p:txBody>
          <a:bodyPr>
            <a:normAutofit/>
          </a:bodyPr>
          <a:lstStyle/>
          <a:p>
            <a:pPr algn="ctr"/>
            <a:r>
              <a:rPr lang="ru-RU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СТРАНИЦА 10. «НАСТУПИЛА ТИШИНА»</a:t>
            </a:r>
            <a:endParaRPr lang="ru-RU" cap="none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Содержимое 5" descr="Жители Сталинграда возвращаются к своим очагам.">
            <a:hlinkClick r:id="rId2"/>
          </p:cNvPr>
          <p:cNvPicPr>
            <a:picLocks noGrp="1"/>
          </p:cNvPicPr>
          <p:nvPr>
            <p:ph idx="4294967295"/>
          </p:nvPr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403648" y="1412776"/>
            <a:ext cx="619283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Жители Сталинграда возвращаются к своим очагам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img-fotki.yandex.ru/get/4123/113233950.72/0_96d79_624825ed_XL.jpg">
            <a:hlinkClick r:id="rId2" tgtFrame="&quot;_self&quot;"/>
          </p:cNvPr>
          <p:cNvPicPr>
            <a:picLocks noGrp="1"/>
          </p:cNvPicPr>
          <p:nvPr>
            <p:ph idx="4294967295"/>
          </p:nvPr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827584" y="1268760"/>
            <a:ext cx="7561262" cy="5013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33265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gradFill flip="none" rotWithShape="1">
                  <a:gsLst>
                    <a:gs pos="0">
                      <a:srgbClr val="FF3300">
                        <a:shade val="30000"/>
                        <a:satMod val="115000"/>
                      </a:srgbClr>
                    </a:gs>
                    <a:gs pos="50000">
                      <a:srgbClr val="FF3300">
                        <a:shade val="67500"/>
                        <a:satMod val="115000"/>
                      </a:srgbClr>
                    </a:gs>
                    <a:gs pos="100000">
                      <a:srgbClr val="FF33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latin typeface="Arial" pitchFamily="34" charset="0"/>
                <a:cs typeface="Arial" pitchFamily="34" charset="0"/>
              </a:rPr>
              <a:t>ПОБЕДА В СЕРДЦЕ КАЖДОГО!</a:t>
            </a:r>
            <a:endParaRPr lang="ru-RU" sz="4000" dirty="0"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54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Autofit/>
          </a:bodyPr>
          <a:lstStyle/>
          <a:p>
            <a:r>
              <a:rPr lang="ru-RU" sz="5400" cap="none" spc="600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УЧАСТВУЕМ! </a:t>
            </a:r>
            <a:endParaRPr lang="ru-RU" sz="5400" cap="none" spc="600" dirty="0"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68313" y="1484784"/>
            <a:ext cx="8424167" cy="511256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Акция «Бессмертный полк»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Проект </a:t>
            </a:r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«История моей семьи в истории Великой Отечественной войны» </a:t>
            </a:r>
          </a:p>
          <a:p>
            <a:pPr>
              <a:buNone/>
            </a:pP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На школьном сайте раздел </a:t>
            </a:r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«Наш взвод героев»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, фильм на основе материалов проекта</a:t>
            </a:r>
          </a:p>
          <a:p>
            <a:pPr>
              <a:buNone/>
            </a:pPr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9 мая 2017 года</a:t>
            </a:r>
            <a:endParaRPr lang="ru-RU" sz="3600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владелец\Desktop\спа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585011" y="260648"/>
            <a:ext cx="2342965" cy="165618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ладелец\Desktop\архив новый\графики диаграммы\ВОЛГОГРАД\БЕССМЕРТНЫЙ ПОЛК\9 мая 2016-1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043608" y="908720"/>
            <a:ext cx="7020780" cy="46805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9 мая</a:t>
            </a:r>
            <a:r>
              <a:rPr lang="ru-RU" sz="36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36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АКЦИЯ «Бессмертный полк»</a:t>
            </a:r>
            <a:endParaRPr lang="ru-RU" sz="3600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573325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На школьном сайте раздел </a:t>
            </a:r>
            <a:r>
              <a:rPr lang="ru-RU" sz="2400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latin typeface="Arial" pitchFamily="34" charset="0"/>
                <a:cs typeface="Arial" pitchFamily="34" charset="0"/>
              </a:rPr>
              <a:t>«Наш взвод героев»,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фильм по материалам проекта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елец\Desktop\гг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 l="27405" r="16841"/>
          <a:stretch>
            <a:fillRect/>
          </a:stretch>
        </p:blipFill>
        <p:spPr bwMode="auto">
          <a:xfrm>
            <a:off x="467544" y="1196752"/>
            <a:ext cx="3618387" cy="44536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075" name="Picture 3" descr="C:\Users\владелец\Desktop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60648"/>
            <a:ext cx="3888432" cy="2736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16016" y="3212976"/>
            <a:ext cx="44279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Воссоздание семейного альбома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Users\владелец\Desktop\фото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4788024" y="3789040"/>
            <a:ext cx="3882008" cy="280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ладелец\Desktop\хорово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88641"/>
            <a:ext cx="4176464" cy="2773434"/>
          </a:xfrm>
          <a:prstGeom prst="rect">
            <a:avLst/>
          </a:prstGeom>
          <a:noFill/>
        </p:spPr>
      </p:pic>
      <p:pic>
        <p:nvPicPr>
          <p:cNvPr id="2052" name="Picture 4" descr="C:\Users\владелец\Desktop\3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645024"/>
            <a:ext cx="4113745" cy="2830770"/>
          </a:xfrm>
          <a:prstGeom prst="rect">
            <a:avLst/>
          </a:prstGeom>
          <a:noFill/>
        </p:spPr>
      </p:pic>
      <p:pic>
        <p:nvPicPr>
          <p:cNvPr id="2054" name="Picture 6" descr="C:\Users\владелец\Desktop\5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645024"/>
            <a:ext cx="4256913" cy="282552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79512" y="3068960"/>
            <a:ext cx="8964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>
                <a:latin typeface="Arial" pitchFamily="34" charset="0"/>
                <a:cs typeface="Arial" pitchFamily="34" charset="0"/>
              </a:rPr>
              <a:t>Проект «История моей семьи в истории Великой Отечественной войны» </a:t>
            </a:r>
          </a:p>
        </p:txBody>
      </p:sp>
      <p:pic>
        <p:nvPicPr>
          <p:cNvPr id="1026" name="Picture 2" descr="C:\Users\владелец\Desktop\архив новый\графики диаграммы\ВОЛГОГРАД\ПАМЯТНИКИ\табличка.jpg"/>
          <p:cNvPicPr>
            <a:picLocks noChangeAspect="1" noChangeArrowheads="1"/>
          </p:cNvPicPr>
          <p:nvPr/>
        </p:nvPicPr>
        <p:blipFill>
          <a:blip r:embed="rId5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788024" y="260648"/>
            <a:ext cx="4106566" cy="26883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88640"/>
            <a:ext cx="9144000" cy="1396554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СТРАНИЦА 1. </a:t>
            </a:r>
            <a:r>
              <a:rPr lang="ru-RU" sz="3200" cap="none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«УТРАЧЕННОЕ ПОКОЛЕНИЕ»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24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Фотографии из семейного альбома</a:t>
            </a:r>
            <a:endParaRPr lang="ru-RU" sz="2400" spc="3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xn--80aqpk2ad9a.xn--p1ai/uploads/posts/2014-04/1398169077_01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30000" contrast="40000"/>
          </a:blip>
          <a:stretch>
            <a:fillRect/>
          </a:stretch>
        </p:blipFill>
        <p:spPr bwMode="auto">
          <a:xfrm>
            <a:off x="1763688" y="1628800"/>
            <a:ext cx="5760640" cy="3744416"/>
          </a:xfrm>
          <a:prstGeom prst="snip2DiagRect">
            <a:avLst>
              <a:gd name="adj1" fmla="val 14611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0" y="558924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 верхнем ряду третья слева – Галя Шершнёва, сидят слева направо Юлия 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Коноваленко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 и Нина </a:t>
            </a:r>
            <a:r>
              <a:rPr lang="ru-RU" sz="2400" dirty="0" err="1" smtClean="0">
                <a:latin typeface="Arial" pitchFamily="34" charset="0"/>
                <a:cs typeface="Arial" pitchFamily="34" charset="0"/>
              </a:rPr>
              <a:t>Стрельникова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60648"/>
            <a:ext cx="9144000" cy="1034752"/>
          </a:xfrm>
        </p:spPr>
        <p:txBody>
          <a:bodyPr>
            <a:normAutofit/>
          </a:bodyPr>
          <a:lstStyle/>
          <a:p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ru-RU" sz="4000" cap="none" dirty="0" smtClean="0">
                <a:gradFill flip="none" rotWithShape="1">
                  <a:gsLst>
                    <a:gs pos="0">
                      <a:srgbClr val="FF3300">
                        <a:shade val="30000"/>
                        <a:satMod val="115000"/>
                      </a:srgbClr>
                    </a:gs>
                    <a:gs pos="50000">
                      <a:srgbClr val="FF3300">
                        <a:shade val="67500"/>
                        <a:satMod val="115000"/>
                      </a:srgbClr>
                    </a:gs>
                    <a:gs pos="100000">
                      <a:srgbClr val="FF33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За два года до начала войны …</a:t>
            </a:r>
            <a:endParaRPr lang="ru-RU" sz="4000" cap="none" dirty="0">
              <a:gradFill flip="none" rotWithShape="1">
                <a:gsLst>
                  <a:gs pos="0">
                    <a:srgbClr val="FF3300">
                      <a:shade val="30000"/>
                      <a:satMod val="115000"/>
                    </a:srgbClr>
                  </a:gs>
                  <a:gs pos="50000">
                    <a:srgbClr val="FF3300">
                      <a:shade val="67500"/>
                      <a:satMod val="115000"/>
                    </a:srgbClr>
                  </a:gs>
                  <a:gs pos="100000">
                    <a:srgbClr val="FF33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xn--80aqpk2ad9a.xn--p1ai/uploads/posts/2014-04/1398169031_03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043608" y="1340768"/>
            <a:ext cx="7129462" cy="4319587"/>
          </a:xfrm>
          <a:prstGeom prst="snip2DiagRect">
            <a:avLst>
              <a:gd name="adj1" fmla="val 15716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Arial" pitchFamily="34" charset="0"/>
                <a:cs typeface="Arial" pitchFamily="34" charset="0"/>
              </a:rPr>
              <a:t>Ю.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Коноваленко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и Н.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Стрельникова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на маскараде в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1939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г.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536" y="2636838"/>
            <a:ext cx="3672408" cy="143192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Отличный аттестат </a:t>
            </a:r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выпускницы </a:t>
            </a:r>
            <a:b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Юлии Коноваленко</a:t>
            </a:r>
            <a:b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май 1942 года</a:t>
            </a:r>
            <a:r>
              <a:rPr lang="ru-RU" sz="32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cap="none" dirty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До начала Сталинградской битвы осталось </a:t>
            </a:r>
            <a:b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3 месяца…</a:t>
            </a:r>
            <a:endParaRPr lang="ru-RU" sz="3200" cap="none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xn--80aqpk2ad9a.xn--p1ai/uploads/posts/2014-04/1398169042_07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4139952" y="332656"/>
            <a:ext cx="4572000" cy="61926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457200"/>
            <a:ext cx="9144000" cy="838200"/>
          </a:xfrm>
        </p:spPr>
        <p:txBody>
          <a:bodyPr>
            <a:normAutofit/>
          </a:bodyPr>
          <a:lstStyle/>
          <a:p>
            <a:pPr algn="ctr"/>
            <a: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Военный выпуск: в 1942 году им было по 17…</a:t>
            </a:r>
            <a:endParaRPr lang="ru-RU" sz="3200" cap="none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xn--80aqpk2ad9a.xn--p1ai/uploads/posts/2014-04/1398169013_04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827584" y="1700808"/>
            <a:ext cx="7921625" cy="374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877272"/>
            <a:ext cx="6084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   Г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Шершнёва        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Забиякина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1520" y="764704"/>
            <a:ext cx="8568952" cy="216024"/>
          </a:xfrm>
        </p:spPr>
        <p:txBody>
          <a:bodyPr>
            <a:normAutofit fontScale="90000"/>
          </a:bodyPr>
          <a:lstStyle/>
          <a:p>
            <a:r>
              <a:rPr lang="ru-RU" sz="3200" cap="none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54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ЧТО С НИМИ СТАЛО?</a:t>
            </a:r>
            <a:r>
              <a:rPr lang="ru-RU" sz="3200" cap="none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200" cap="none" dirty="0" smtClean="0"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Выпускники года школы № 1 Сталинграда, </a:t>
            </a:r>
            <a:b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3200" cap="none" dirty="0" smtClean="0">
                <a:gradFill flip="none" rotWithShape="1">
                  <a:gsLst>
                    <a:gs pos="0">
                      <a:srgbClr val="C00000">
                        <a:shade val="30000"/>
                        <a:satMod val="115000"/>
                      </a:srgbClr>
                    </a:gs>
                    <a:gs pos="50000">
                      <a:srgbClr val="C00000">
                        <a:shade val="67500"/>
                        <a:satMod val="115000"/>
                      </a:srgbClr>
                    </a:gs>
                    <a:gs pos="100000">
                      <a:srgbClr val="C0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май 1942 </a:t>
            </a:r>
            <a:endParaRPr lang="ru-RU" sz="3200" cap="none" dirty="0">
              <a:gradFill flip="none" rotWithShape="1">
                <a:gsLst>
                  <a:gs pos="0">
                    <a:srgbClr val="C00000">
                      <a:shade val="30000"/>
                      <a:satMod val="115000"/>
                    </a:srgbClr>
                  </a:gs>
                  <a:gs pos="50000">
                    <a:srgbClr val="C00000">
                      <a:shade val="67500"/>
                      <a:satMod val="115000"/>
                    </a:srgbClr>
                  </a:gs>
                  <a:gs pos="100000">
                    <a:srgbClr val="C0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xn--80aqpk2ad9a.xn--p1ai/uploads/posts/2014-04/1398169071_05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20000" contrast="10000"/>
          </a:blip>
          <a:srcRect/>
          <a:stretch>
            <a:fillRect/>
          </a:stretch>
        </p:blipFill>
        <p:spPr bwMode="auto">
          <a:xfrm>
            <a:off x="323528" y="2060848"/>
            <a:ext cx="8496944" cy="36738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13184"/>
            <a:ext cx="113364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9492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Р. Лукина           А. Гукалова          Н. Черкасова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113184"/>
            <a:ext cx="11400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20688"/>
            <a:ext cx="9144000" cy="674712"/>
          </a:xfrm>
        </p:spPr>
        <p:txBody>
          <a:bodyPr>
            <a:noAutofit/>
          </a:bodyPr>
          <a:lstStyle/>
          <a:p>
            <a:pPr algn="ctr"/>
            <a:r>
              <a:rPr lang="ru-RU" sz="4400" cap="none" dirty="0" smtClean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  <a:effectLst/>
                <a:latin typeface="Arial" pitchFamily="34" charset="0"/>
                <a:cs typeface="Arial" pitchFamily="34" charset="0"/>
              </a:rPr>
              <a:t>Неизвестные судьбы Сталинградских школьников</a:t>
            </a:r>
            <a:endParaRPr lang="ru-RU" sz="4400" cap="none" dirty="0">
              <a:gradFill flip="none" rotWithShape="1">
                <a:gsLst>
                  <a:gs pos="0">
                    <a:srgbClr val="FF0000">
                      <a:shade val="30000"/>
                      <a:satMod val="115000"/>
                    </a:srgbClr>
                  </a:gs>
                  <a:gs pos="50000">
                    <a:srgbClr val="FF0000">
                      <a:shade val="67500"/>
                      <a:satMod val="115000"/>
                    </a:srgbClr>
                  </a:gs>
                  <a:gs pos="100000">
                    <a:srgbClr val="FF00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Содержимое 3" descr="http://xn--80aqpk2ad9a.xn--p1ai/uploads/posts/2014-04/1398169025_06.jpg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323528" y="1916832"/>
            <a:ext cx="856895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5733256"/>
            <a:ext cx="5688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Юля Кирюхина       Юля Коноваленко 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113184"/>
            <a:ext cx="128753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           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rgbClr val="58595B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Содержимое 10" descr="Фотографии ВОВ. Оборона Сталинграда. (30 фото)"/>
          <p:cNvPicPr>
            <a:picLocks noGrp="1"/>
          </p:cNvPicPr>
          <p:nvPr>
            <p:ph idx="4294967295"/>
          </p:nvPr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619672" y="1772816"/>
            <a:ext cx="5976664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5949281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Немецкая 6 армия Паулюса наступает на Сталинград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332656"/>
            <a:ext cx="9144000" cy="187220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32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СТРАНИЦА 2. «Конец детства»</a:t>
            </a:r>
            <a:br>
              <a:rPr lang="ru-RU" sz="3200" cap="none" dirty="0" smtClean="0"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17 июля 1942 года на дальних подступах </a:t>
            </a:r>
            <a:br>
              <a:rPr lang="ru-RU" sz="2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sz="2800" cap="none" dirty="0" smtClean="0"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к Сталинграду началась Великая битва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589</TotalTime>
  <Words>424</Words>
  <Application>Microsoft Office PowerPoint</Application>
  <PresentationFormat>Экран (4:3)</PresentationFormat>
  <Paragraphs>76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Слайд 1</vt:lpstr>
      <vt:lpstr>Слайд 2</vt:lpstr>
      <vt:lpstr>СТРАНИЦА 1. «УТРАЧЕННОЕ ПОКОЛЕНИЕ» Фотографии из семейного альбома</vt:lpstr>
      <vt:lpstr>  За два года до начала войны …</vt:lpstr>
      <vt:lpstr>Отличный аттестат выпускницы  Юлии Коноваленко май 1942 года До начала Сталинградской битвы осталось  3 месяца…</vt:lpstr>
      <vt:lpstr>Военный выпуск: в 1942 году им было по 17…</vt:lpstr>
      <vt:lpstr> ЧТО С НИМИ СТАЛО? Выпускники года школы № 1 Сталинграда,  май 1942 </vt:lpstr>
      <vt:lpstr>Неизвестные судьбы Сталинградских школьников</vt:lpstr>
      <vt:lpstr>СТРАНИЦА 2. «Конец детства» 17 июля 1942 года на дальних подступах  к Сталинграду началась Великая битва</vt:lpstr>
      <vt:lpstr>23 августа 1942 года, воскресенье. В 16 часов 18 минут началась массированная бомбардировка Сталинграда. В течение дня было произведено 2 тысячи самолётовылетов на город</vt:lpstr>
      <vt:lpstr> </vt:lpstr>
      <vt:lpstr>СТРАНИЦА 4. «Босоногий гарнизон» </vt:lpstr>
      <vt:lpstr>«БОСОНОГИЙ  ГАРНИЗОН»</vt:lpstr>
      <vt:lpstr>СТРАНИЦА 5.  «УЛИЧНЫЕ БОИ В СТАЛИНГРАДЕ  ГЛАЗАМИ ДЕТЕЙ»</vt:lpstr>
      <vt:lpstr>26 сентября 1942 года группа разведчиков под командованием сержанта Павлова и взвод лейтенанта Заболотного завладели двумя домами, занимающими важное стратегическое положение на площади 9 января.</vt:lpstr>
      <vt:lpstr>Слайд 16</vt:lpstr>
      <vt:lpstr>Слайд 17</vt:lpstr>
      <vt:lpstr>СТРАНИЦА 8. «СЫН ПОЛКА»</vt:lpstr>
      <vt:lpstr>СТРАНИЦА 9. «УДИВИТЕЛЬНЫЕ ИСТОРИИ»</vt:lpstr>
      <vt:lpstr>СТРАНИЦА 10. «НАСТУПИЛА ТИШИНА»</vt:lpstr>
      <vt:lpstr>Слайд 21</vt:lpstr>
      <vt:lpstr>УЧАСТВУЕМ! </vt:lpstr>
      <vt:lpstr>Слайд 23</vt:lpstr>
      <vt:lpstr>Слайд 24</vt:lpstr>
      <vt:lpstr>Слайд 25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владелец</cp:lastModifiedBy>
  <cp:revision>73</cp:revision>
  <dcterms:created xsi:type="dcterms:W3CDTF">2017-01-25T17:53:52Z</dcterms:created>
  <dcterms:modified xsi:type="dcterms:W3CDTF">2017-04-05T10:58:43Z</dcterms:modified>
</cp:coreProperties>
</file>