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3E1C"/>
    <a:srgbClr val="3E261E"/>
    <a:srgbClr val="FFCCFF"/>
    <a:srgbClr val="99FFCC"/>
    <a:srgbClr val="A50021"/>
    <a:srgbClr val="A9E7A1"/>
    <a:srgbClr val="CCFFFF"/>
    <a:srgbClr val="93D1FF"/>
    <a:srgbClr val="EEA7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s://st.depositphotos.com/1625891/1620/v/950/depositphotos_16203527-stock-illustration-law-icons.jpg"/>
          <p:cNvPicPr>
            <a:picLocks noChangeAspect="1" noChangeArrowheads="1"/>
          </p:cNvPicPr>
          <p:nvPr/>
        </p:nvPicPr>
        <p:blipFill>
          <a:blip r:embed="rId2" cstate="print"/>
          <a:srcRect l="33818" t="37457" r="22520" b="34648"/>
          <a:stretch>
            <a:fillRect/>
          </a:stretch>
        </p:blipFill>
        <p:spPr bwMode="auto">
          <a:xfrm>
            <a:off x="4716016" y="2492896"/>
            <a:ext cx="2448272" cy="1656184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</p:pic>
      <p:pic>
        <p:nvPicPr>
          <p:cNvPr id="6" name="Picture 4" descr="https://st.depositphotos.com/1625891/1620/v/950/depositphotos_16203527-stock-illustration-law-icons.jpg"/>
          <p:cNvPicPr>
            <a:picLocks noChangeAspect="1" noChangeArrowheads="1"/>
          </p:cNvPicPr>
          <p:nvPr/>
        </p:nvPicPr>
        <p:blipFill>
          <a:blip r:embed="rId2" cstate="print"/>
          <a:srcRect l="55649" t="2284" r="1902" b="52841"/>
          <a:stretch>
            <a:fillRect/>
          </a:stretch>
        </p:blipFill>
        <p:spPr bwMode="auto">
          <a:xfrm>
            <a:off x="6300192" y="404664"/>
            <a:ext cx="2520280" cy="2664296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</p:pic>
      <p:pic>
        <p:nvPicPr>
          <p:cNvPr id="5" name="Picture 4" descr="https://st.depositphotos.com/1625891/1620/v/950/depositphotos_16203527-stock-illustration-law-icons.jpg"/>
          <p:cNvPicPr>
            <a:picLocks noChangeAspect="1" noChangeArrowheads="1"/>
          </p:cNvPicPr>
          <p:nvPr/>
        </p:nvPicPr>
        <p:blipFill>
          <a:blip r:embed="rId2" cstate="print"/>
          <a:srcRect l="3497" t="4710" r="52841" b="61331"/>
          <a:stretch>
            <a:fillRect/>
          </a:stretch>
        </p:blipFill>
        <p:spPr bwMode="auto">
          <a:xfrm>
            <a:off x="5940152" y="4077072"/>
            <a:ext cx="2870033" cy="2232248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11560" y="652438"/>
            <a:ext cx="3816424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ТЕМА УРОКА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ПОЧЕМУ ВАЖНО СОБЛЮДАТЬ ЗАКОНЫ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665484"/>
            <a:ext cx="8712968" cy="4770537"/>
          </a:xfrm>
          <a:prstGeom prst="rect">
            <a:avLst/>
          </a:prstGeom>
          <a:solidFill>
            <a:srgbClr val="3E261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300" normalizeH="0" baseline="0" dirty="0" smtClean="0">
              <a:ln>
                <a:noFill/>
              </a:ln>
              <a:solidFill>
                <a:srgbClr val="99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spc="300" normalizeH="0" baseline="0" dirty="0" smtClean="0">
                <a:ln>
                  <a:noFill/>
                </a:ln>
                <a:solidFill>
                  <a:srgbClr val="99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ЭТАП ПРЕДСТАВЛЕНИЯ И ЗАЩИТЫ ПРОЕКТОВ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Закон нельзя нарушать, потому что закон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 pitchFamily="34" charset="0"/>
                <a:cs typeface="Arial" pitchFamily="34" charset="0"/>
              </a:rPr>
              <a:t>…»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устанавливает порядок в обществе.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обеспечивает справедливость.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предоставляет человеку свободу.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определяет границы свободы поведения человека.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Picture 3" descr="http://www.nationalbeefleather.com/media/1092/white_question_mark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11960" y="5085183"/>
            <a:ext cx="1152128" cy="1468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23528" y="242167"/>
            <a:ext cx="882047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spc="300" normalizeH="0" baseline="0" dirty="0" smtClean="0">
                <a:ln>
                  <a:noFill/>
                </a:ln>
                <a:solidFill>
                  <a:srgbClr val="FF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ВОПРОСЫ ДЛЯ АКТУАЛИЗАЦИИ ЗНАНИЙ</a:t>
            </a:r>
            <a:endParaRPr kumimoji="0" lang="ru-RU" sz="2800" b="0" i="0" u="none" strike="noStrike" cap="none" spc="300" normalizeH="0" baseline="0" dirty="0" smtClean="0">
              <a:ln>
                <a:noFill/>
              </a:ln>
              <a:solidFill>
                <a:srgbClr val="FF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 каких значениях употребляется понятие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spc="600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2800" b="0" i="0" u="none" strike="noStrike" cap="none" spc="600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право</a:t>
            </a:r>
            <a:r>
              <a:rPr kumimoji="0" lang="ru-RU" sz="2800" b="0" i="0" u="none" strike="noStrike" cap="none" spc="600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2800" b="0" i="0" u="none" strike="noStrike" cap="none" spc="600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 следующих предложениях: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  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есть искусство добра и справедливости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(древнеримское изречение)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Вторая глава Конституции РФ посвящена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правам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свободам человека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гражданина.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9" name="Picture 5" descr="https://zap-degunino.mos.ru/upload/medialibrary/c5b/shkola-_-2100.jpg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5796136" y="4509120"/>
            <a:ext cx="2808312" cy="2088232"/>
          </a:xfrm>
          <a:prstGeom prst="rect">
            <a:avLst/>
          </a:prstGeom>
          <a:noFill/>
          <a:ln>
            <a:solidFill>
              <a:srgbClr val="FFFF99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611560" y="118978"/>
            <a:ext cx="81369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Работа по группам с новым понятием </a:t>
            </a:r>
            <a:r>
              <a:rPr kumimoji="0" lang="ru-RU" sz="2000" b="0" i="0" u="none" strike="noStrike" cap="none" spc="600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spc="600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закон</a:t>
            </a:r>
            <a:r>
              <a:rPr kumimoji="0" lang="ru-RU" sz="2000" b="0" i="0" u="none" strike="noStrike" cap="none" spc="600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endParaRPr kumimoji="0" lang="ru-RU" sz="2000" b="0" i="0" u="none" strike="noStrike" cap="none" spc="600" normalizeH="0" baseline="0" dirty="0" smtClean="0">
              <a:ln>
                <a:noFill/>
              </a:ln>
              <a:solidFill>
                <a:srgbClr val="99FF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 группа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99FF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251520" y="1805006"/>
            <a:ext cx="889248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Составьте схему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Сущность закона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отразите  </a:t>
            </a:r>
            <a:r>
              <a:rPr lang="ru-RU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в ней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основные признаки закона.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 группа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99FF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Сделайте  </a:t>
            </a:r>
            <a:r>
              <a:rPr kumimoji="0" lang="ru-RU" b="0" i="0" u="none" strike="noStrike" cap="none" spc="300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рисунок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иллюстрирующий понятие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закон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Представьте свой рисунок и поясните, как он раскрывает суть понятия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закон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 группа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99FF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Прочитайте различные определения понятия </a:t>
            </a:r>
            <a:r>
              <a:rPr kumimoji="0" lang="ru-RU" b="0" i="0" u="none" strike="noStrike" cap="none" spc="300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b="0" i="0" u="none" strike="noStrike" cap="none" spc="300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закон</a:t>
            </a:r>
            <a:r>
              <a:rPr kumimoji="0" lang="ru-RU" b="0" i="0" u="none" strike="noStrike" cap="none" spc="300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Выберите из них то, которое наиболее полно отражает суть этого понятия. Объясните свой выбор.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Закон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это правила обязательные для всех жителей страны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  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Закон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это норма жизни, принятая обществом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Закон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это нормативно-правовой акт, обладающий высшей юридической силой, принятый в строго определённом, особом порядке органом законодательной власти или референдумом и регулирующий наиболее важные общественные отношения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  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Закон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это общеобязательное и непреложное правило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Закон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это твой друг, т.к. он защищает тебя и твоя права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95936" y="980728"/>
            <a:ext cx="1562472" cy="50405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300" dirty="0" smtClean="0"/>
              <a:t>ЗАКОН</a:t>
            </a:r>
            <a:endParaRPr lang="ru-RU" spc="3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1268760"/>
            <a:ext cx="156247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99592" y="692696"/>
            <a:ext cx="156247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020272" y="548680"/>
            <a:ext cx="156247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020272" y="1124744"/>
            <a:ext cx="1562472" cy="360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5652120" y="764704"/>
            <a:ext cx="1224136" cy="288032"/>
          </a:xfrm>
          <a:prstGeom prst="straightConnector1">
            <a:avLst/>
          </a:prstGeom>
          <a:ln>
            <a:solidFill>
              <a:schemeClr val="tx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652120" y="1340768"/>
            <a:ext cx="1296144" cy="72008"/>
          </a:xfrm>
          <a:prstGeom prst="straightConnector1">
            <a:avLst/>
          </a:prstGeom>
          <a:ln>
            <a:solidFill>
              <a:schemeClr val="tx1">
                <a:lumMod val="8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2627784" y="908720"/>
            <a:ext cx="1224136" cy="216024"/>
          </a:xfrm>
          <a:prstGeom prst="straightConnector1">
            <a:avLst/>
          </a:prstGeom>
          <a:ln w="9525">
            <a:solidFill>
              <a:schemeClr val="tx1">
                <a:lumMod val="85000"/>
              </a:schemeClr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2555776" y="1340768"/>
            <a:ext cx="1296144" cy="144016"/>
          </a:xfrm>
          <a:prstGeom prst="straightConnector1">
            <a:avLst/>
          </a:prstGeom>
          <a:ln>
            <a:solidFill>
              <a:schemeClr val="tx1">
                <a:lumMod val="85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132855"/>
          <a:ext cx="8640960" cy="4392491"/>
        </p:xfrm>
        <a:graphic>
          <a:graphicData uri="http://schemas.openxmlformats.org/drawingml/2006/table">
            <a:tbl>
              <a:tblPr/>
              <a:tblGrid>
                <a:gridCol w="6984776"/>
                <a:gridCol w="1656184"/>
              </a:tblGrid>
              <a:tr h="6879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Варианты окончания </a:t>
                      </a:r>
                      <a:r>
                        <a:rPr lang="ru-RU" sz="20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предложения</a:t>
                      </a:r>
                      <a:endParaRPr lang="ru-RU" sz="2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20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8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2000" dirty="0">
                          <a:latin typeface="Arial"/>
                          <a:ea typeface="Calibri"/>
                          <a:cs typeface="Times New Roman"/>
                        </a:rPr>
                        <a:t>устанавливает порядок в обществе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8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2000" dirty="0">
                          <a:latin typeface="Arial"/>
                          <a:ea typeface="Calibri"/>
                          <a:cs typeface="Times New Roman"/>
                        </a:rPr>
                        <a:t>обеспечивает справедливость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575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2000" dirty="0">
                          <a:latin typeface="Arial"/>
                          <a:ea typeface="Calibri"/>
                          <a:cs typeface="Times New Roman"/>
                        </a:rPr>
                        <a:t>предоставляет человеку свободу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99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2000" dirty="0">
                          <a:latin typeface="Arial"/>
                          <a:ea typeface="Calibri"/>
                          <a:cs typeface="Times New Roman"/>
                        </a:rPr>
                        <a:t>определяет границы свободы поведения человека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98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Blip>
                          <a:blip r:embed="rId2"/>
                        </a:buBlip>
                      </a:pPr>
                      <a:r>
                        <a:rPr lang="ru-RU" sz="2000" dirty="0"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 smtClean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Arial"/>
                          <a:ea typeface="Calibri"/>
                          <a:cs typeface="Times New Roman"/>
                        </a:rPr>
                        <a:t>эксперты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FF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402643"/>
            <a:ext cx="8496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spc="600" normalizeH="0" baseline="0" dirty="0" smtClean="0">
                <a:ln>
                  <a:noFill/>
                </a:ln>
                <a:solidFill>
                  <a:srgbClr val="EEA7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ЗАДАНИЕ</a:t>
            </a:r>
            <a:r>
              <a:rPr kumimoji="0" lang="ru-RU" sz="2400" b="0" i="0" u="none" strike="noStrike" cap="none" spc="600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2400" b="0" i="0" u="none" strike="noStrike" cap="none" spc="600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Закончите предложение: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CCFF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CC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Закон нельзя нарушать, потому что закон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CCFF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…»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FFCC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9" name="Picture 3" descr="https://lh3.googleusercontent.com/mkKw6iJQ6fcAOjTwHixvnmMEVFBX-bKZl5Nx9mfw7zeB3WhqNc0c5W0bEzMJzxFj3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7308304" y="188641"/>
            <a:ext cx="1656184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1282698"/>
            <a:ext cx="8568952" cy="5139869"/>
          </a:xfrm>
          <a:prstGeom prst="rect">
            <a:avLst/>
          </a:prstGeom>
          <a:solidFill>
            <a:srgbClr val="3E261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99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ЗАДАНИЕ ДЛЯ РАБОТЫ В ГРУППАХ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Используя интернет-ресурсы, подберите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одно высказывание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философа, мыслителя, древнее изречение, пословицу, раскрывающее смысл вашего предложения.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Объясните смысл этого высказывания,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используя знание понятий и теории по соответствующим темам обществознания.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Подберите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два аргумента, подтверждающих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данное высказывание: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 одно из области исторического знания,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другое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из средств массовой информации.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Создайте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интерактивный плакат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 картинок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рисунков, фотографий, документов, иллюстрирующий ваш проект.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7" name="Picture 5" descr="http://www.clker.com/cliparts/c/8/4/e/1309367038300932569laptop%20orange-hi.png"/>
          <p:cNvPicPr>
            <a:picLocks noChangeAspect="1" noChangeArrowheads="1"/>
          </p:cNvPicPr>
          <p:nvPr/>
        </p:nvPicPr>
        <p:blipFill>
          <a:blip r:embed="rId3" cstate="print">
            <a:lum bright="10000" contrast="30000"/>
          </a:blip>
          <a:srcRect l="3609"/>
          <a:stretch>
            <a:fillRect/>
          </a:stretch>
        </p:blipFill>
        <p:spPr bwMode="auto">
          <a:xfrm>
            <a:off x="7127776" y="260502"/>
            <a:ext cx="1764704" cy="18277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allgraf.net/uploads/posts/2010-06/1277481102_3-road-signs.jpg"/>
          <p:cNvPicPr>
            <a:picLocks noChangeAspect="1" noChangeArrowheads="1"/>
          </p:cNvPicPr>
          <p:nvPr/>
        </p:nvPicPr>
        <p:blipFill>
          <a:blip r:embed="rId2" cstate="print"/>
          <a:srcRect b="35800"/>
          <a:stretch>
            <a:fillRect/>
          </a:stretch>
        </p:blipFill>
        <p:spPr bwMode="auto">
          <a:xfrm>
            <a:off x="539552" y="620688"/>
            <a:ext cx="4398412" cy="564755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20072" y="980728"/>
            <a:ext cx="36004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Для выполнения проекта командир группы распределяет роли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284019"/>
            <a:ext cx="8892480" cy="6115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FFCC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КОМАНДИР: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распределяет роли и задания, определяет сроки его выполнения, осуществляет контроль, обеспечивает качество проекта, организует обсуждение в группе на промежуточных этапах, берёт на себя одну из ролей. 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endParaRPr kumimoji="0" lang="ru-RU" sz="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99FFCC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IT-СПЕЦИАЛИСТ: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осуществляет подборку высказываний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философов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 интернета, составляет мини-энциклопедию мудрых мыслей (группа выбирает в процессе обсуждения одно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высказывание)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endParaRPr kumimoji="0" lang="ru-RU" sz="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EEA7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УЧЁНЫЙ: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готовит теоретическое обоснование высказывания (группа обсуждает и дополняет предварительный вариант)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endParaRPr kumimoji="0" lang="ru-RU" sz="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93D1F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ПРАКТИК: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готовит фактические аргументы.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endParaRPr kumimoji="0" lang="ru-RU" sz="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FF995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ДИЗАЙНЕР: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подбирает иллюстрации, создаёт интерактивный плакат (группа обсуждает подготовленный вариант и вносит дополнения).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endParaRPr kumimoji="0" lang="ru-RU" sz="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A9E7A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КОММУНИКАТОР: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представляет проект на уроке. 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endParaRPr kumimoji="0" lang="ru-RU" sz="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Все члены группы: отвечают 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99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вопросы других групп.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051720" y="0"/>
            <a:ext cx="6696744" cy="6858000"/>
          </a:xfrm>
          <a:prstGeom prst="ellipse">
            <a:avLst/>
          </a:prstGeom>
          <a:solidFill>
            <a:srgbClr val="003E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115616" y="0"/>
            <a:ext cx="6696744" cy="6858000"/>
          </a:xfrm>
          <a:prstGeom prst="ellipse">
            <a:avLst/>
          </a:prstGeom>
          <a:solidFill>
            <a:srgbClr val="3E2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405266"/>
            <a:ext cx="842493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spc="300" normalizeH="0" baseline="0" dirty="0" smtClean="0">
                <a:ln>
                  <a:noFill/>
                </a:ln>
                <a:solidFill>
                  <a:srgbClr val="A9E7A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ЗАДАНИЕ ДЛЯ ГРУППЫ ЭКСПЕРТОВ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A9E7A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Разработать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9E7A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критерии оценивания проекта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подготовить и распечатать оценочные листы, определить количество баллов по каждому критерию, перевести шкалу баллов в оценки.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9E7A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Распределить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внутри группы, кто осуществляет экспертизу проекта какой группы.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Эксперт на этапе подготовки проекта группой выступает как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9E7A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консультант,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помогает группе выполнить задание, даёт советы, как выполнить его лучше, предлагает различные варианты на этапе внутригруппового обсуждения.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На этапе защиты проекта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9E7A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эксперт осуществляет взаимооценку проекта по критериям.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A9E7A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95536" y="392435"/>
            <a:ext cx="8496944" cy="58785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spc="300" normalizeH="0" baseline="0" dirty="0" smtClean="0">
                <a:ln>
                  <a:noFill/>
                </a:ln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РАСПРЕДЕЛЕНИЕ РОЛЕЙ В ГРУППЕ ЭКСПЕРТОВ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spc="300" normalizeH="0" baseline="0" dirty="0" smtClean="0">
              <a:ln>
                <a:noFill/>
              </a:ln>
              <a:solidFill>
                <a:srgbClr val="3E261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Командир группы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организует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обсуждение критериев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оценивания проекта, баллов, шкалы оценивания, готовит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оценочные листы, назначает каждой группе консультанта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из состава членов группы, определяет,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кто проводит экспертизу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какого проекта на уроке,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контролирует работу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членов своей группы как консультантов,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оформляет оценочные листы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проводит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итоговое обсуждение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экспертизы, после презентации всех проектов и экспертной оценки каждого проекта,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озвучивает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итоговое количество баллов и оценку, полученную за проект.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E261E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2"/>
              </a:buBlip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Члены группы: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 этапе подготовки проекта выполняют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роль консультанта определённой группы,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на этапе презентации проекта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Calibri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роль эксперта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любой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другой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группы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, после презентации проекта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задают вопросы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группе. В конце урока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проводят экспертизу качества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E261E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выполнения и защиты проекта каждой группой.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E261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</TotalTime>
  <Words>701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Елена</cp:lastModifiedBy>
  <cp:revision>11</cp:revision>
  <dcterms:created xsi:type="dcterms:W3CDTF">2018-11-10T02:41:22Z</dcterms:created>
  <dcterms:modified xsi:type="dcterms:W3CDTF">2018-11-11T08:45:27Z</dcterms:modified>
</cp:coreProperties>
</file>