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05" r:id="rId3"/>
    <p:sldId id="277" r:id="rId4"/>
    <p:sldId id="306" r:id="rId5"/>
    <p:sldId id="307" r:id="rId6"/>
    <p:sldId id="309" r:id="rId7"/>
    <p:sldId id="298" r:id="rId8"/>
    <p:sldId id="310" r:id="rId9"/>
    <p:sldId id="332" r:id="rId10"/>
    <p:sldId id="311" r:id="rId11"/>
    <p:sldId id="312" r:id="rId12"/>
    <p:sldId id="31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00"/>
    <a:srgbClr val="CC0099"/>
    <a:srgbClr val="008000"/>
    <a:srgbClr val="339933"/>
    <a:srgbClr val="99FFCC"/>
    <a:srgbClr val="006666"/>
    <a:srgbClr val="00FF99"/>
    <a:srgbClr val="00FF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8AB16F-44B9-46A1-8F0F-12A5DF00B523}" type="doc">
      <dgm:prSet loTypeId="urn:microsoft.com/office/officeart/2005/8/layout/pyramid1" loCatId="pyramid" qsTypeId="urn:microsoft.com/office/officeart/2005/8/quickstyle/simple3" qsCatId="simple" csTypeId="urn:microsoft.com/office/officeart/2005/8/colors/accent1_5" csCatId="accent1" phldr="1"/>
      <dgm:spPr/>
    </dgm:pt>
    <dgm:pt modelId="{E7F274DA-D986-4D38-9C57-3035CDAB44A1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800" dirty="0" smtClean="0">
              <a:latin typeface="Arial" pitchFamily="34" charset="0"/>
              <a:cs typeface="Arial" pitchFamily="34" charset="0"/>
            </a:rPr>
            <a:t>11 класс</a:t>
          </a:r>
        </a:p>
        <a:p>
          <a:r>
            <a:rPr lang="ru-RU" sz="2800" dirty="0" smtClean="0">
              <a:latin typeface="Arial" pitchFamily="34" charset="0"/>
              <a:cs typeface="Arial" pitchFamily="34" charset="0"/>
            </a:rPr>
            <a:t>система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6A34DA0A-7B86-422C-91F6-7D8B24409E42}" type="parTrans" cxnId="{18B5CBFA-8A69-4E2D-B0BA-03EF58819F2D}">
      <dgm:prSet/>
      <dgm:spPr/>
      <dgm:t>
        <a:bodyPr/>
        <a:lstStyle/>
        <a:p>
          <a:endParaRPr lang="ru-RU"/>
        </a:p>
      </dgm:t>
    </dgm:pt>
    <dgm:pt modelId="{0AA82F9D-62AB-4217-AB28-E779BBEE4D0E}" type="sibTrans" cxnId="{18B5CBFA-8A69-4E2D-B0BA-03EF58819F2D}">
      <dgm:prSet/>
      <dgm:spPr/>
      <dgm:t>
        <a:bodyPr/>
        <a:lstStyle/>
        <a:p>
          <a:endParaRPr lang="ru-RU"/>
        </a:p>
      </dgm:t>
    </dgm:pt>
    <dgm:pt modelId="{ADB4EC90-0ACC-4B9F-A222-10F22D663CE9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800" dirty="0" smtClean="0">
              <a:latin typeface="Arial" pitchFamily="34" charset="0"/>
              <a:cs typeface="Arial" pitchFamily="34" charset="0"/>
            </a:rPr>
            <a:t>5-10 класс базовые знания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8E0E37CB-876A-4232-9F39-E959AC4E3C70}" type="parTrans" cxnId="{B116E57B-2C06-4115-B00F-F1160273B817}">
      <dgm:prSet/>
      <dgm:spPr/>
      <dgm:t>
        <a:bodyPr/>
        <a:lstStyle/>
        <a:p>
          <a:endParaRPr lang="ru-RU"/>
        </a:p>
      </dgm:t>
    </dgm:pt>
    <dgm:pt modelId="{23A0FFCC-9C98-4DD0-A5F4-F01F743B50A4}" type="sibTrans" cxnId="{B116E57B-2C06-4115-B00F-F1160273B817}">
      <dgm:prSet/>
      <dgm:spPr/>
      <dgm:t>
        <a:bodyPr/>
        <a:lstStyle/>
        <a:p>
          <a:endParaRPr lang="ru-RU"/>
        </a:p>
      </dgm:t>
    </dgm:pt>
    <dgm:pt modelId="{A56BD0E2-1B3E-48FC-8B25-8CF55F867AD1}">
      <dgm:prSet phldrT="[Текст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800" dirty="0" smtClean="0">
              <a:latin typeface="Arial" pitchFamily="34" charset="0"/>
              <a:cs typeface="Arial" pitchFamily="34" charset="0"/>
            </a:rPr>
            <a:t>3-4 класс пропедевтический курс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EB5D48DE-C396-4013-A03F-E2B9E89CEFD9}" type="parTrans" cxnId="{A6DCE960-1A41-44D4-B88D-F8C19F302451}">
      <dgm:prSet/>
      <dgm:spPr/>
      <dgm:t>
        <a:bodyPr/>
        <a:lstStyle/>
        <a:p>
          <a:endParaRPr lang="ru-RU"/>
        </a:p>
      </dgm:t>
    </dgm:pt>
    <dgm:pt modelId="{9A320B41-3A27-4331-9E51-E386F55B6499}" type="sibTrans" cxnId="{A6DCE960-1A41-44D4-B88D-F8C19F302451}">
      <dgm:prSet/>
      <dgm:spPr/>
      <dgm:t>
        <a:bodyPr/>
        <a:lstStyle/>
        <a:p>
          <a:endParaRPr lang="ru-RU"/>
        </a:p>
      </dgm:t>
    </dgm:pt>
    <dgm:pt modelId="{2EDEA776-0E5B-4825-8158-8F6EA3E4133E}" type="pres">
      <dgm:prSet presAssocID="{9E8AB16F-44B9-46A1-8F0F-12A5DF00B523}" presName="Name0" presStyleCnt="0">
        <dgm:presLayoutVars>
          <dgm:dir/>
          <dgm:animLvl val="lvl"/>
          <dgm:resizeHandles val="exact"/>
        </dgm:presLayoutVars>
      </dgm:prSet>
      <dgm:spPr/>
    </dgm:pt>
    <dgm:pt modelId="{FBF6B036-2248-4801-B6C3-F07EC1614508}" type="pres">
      <dgm:prSet presAssocID="{E7F274DA-D986-4D38-9C57-3035CDAB44A1}" presName="Name8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D07A820-AE11-431B-9024-30BCA80088F0}" type="pres">
      <dgm:prSet presAssocID="{E7F274DA-D986-4D38-9C57-3035CDAB44A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6289E-ADDF-4CD5-89BE-B94D277AE1B1}" type="pres">
      <dgm:prSet presAssocID="{E7F274DA-D986-4D38-9C57-3035CDAB44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4F8D3-43BC-4000-A634-674B7AA56046}" type="pres">
      <dgm:prSet presAssocID="{ADB4EC90-0ACC-4B9F-A222-10F22D663CE9}" presName="Name8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B4CFD83-8463-4540-8EB1-6E01DF24144B}" type="pres">
      <dgm:prSet presAssocID="{ADB4EC90-0ACC-4B9F-A222-10F22D663CE9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7BFB6-5F85-4682-B062-A123992F4A96}" type="pres">
      <dgm:prSet presAssocID="{ADB4EC90-0ACC-4B9F-A222-10F22D663C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6988E-D236-4EA4-880B-4DB0824AE6F3}" type="pres">
      <dgm:prSet presAssocID="{A56BD0E2-1B3E-48FC-8B25-8CF55F867AD1}" presName="Name8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83CEE3F-D959-4FEE-BA99-49A961A94B1A}" type="pres">
      <dgm:prSet presAssocID="{A56BD0E2-1B3E-48FC-8B25-8CF55F867AD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0636C-1BCC-4E2D-8A02-474B90B361E0}" type="pres">
      <dgm:prSet presAssocID="{A56BD0E2-1B3E-48FC-8B25-8CF55F867AD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172331-5081-4567-92A1-FC9AE5764404}" type="presOf" srcId="{ADB4EC90-0ACC-4B9F-A222-10F22D663CE9}" destId="{1D67BFB6-5F85-4682-B062-A123992F4A96}" srcOrd="1" destOrd="0" presId="urn:microsoft.com/office/officeart/2005/8/layout/pyramid1"/>
    <dgm:cxn modelId="{8805ED3C-DCEB-4DDD-8EE5-5587048E2E9A}" type="presOf" srcId="{ADB4EC90-0ACC-4B9F-A222-10F22D663CE9}" destId="{7B4CFD83-8463-4540-8EB1-6E01DF24144B}" srcOrd="0" destOrd="0" presId="urn:microsoft.com/office/officeart/2005/8/layout/pyramid1"/>
    <dgm:cxn modelId="{18B5CBFA-8A69-4E2D-B0BA-03EF58819F2D}" srcId="{9E8AB16F-44B9-46A1-8F0F-12A5DF00B523}" destId="{E7F274DA-D986-4D38-9C57-3035CDAB44A1}" srcOrd="0" destOrd="0" parTransId="{6A34DA0A-7B86-422C-91F6-7D8B24409E42}" sibTransId="{0AA82F9D-62AB-4217-AB28-E779BBEE4D0E}"/>
    <dgm:cxn modelId="{2E4B07A4-9B65-4625-9274-CAABF6570032}" type="presOf" srcId="{A56BD0E2-1B3E-48FC-8B25-8CF55F867AD1}" destId="{283CEE3F-D959-4FEE-BA99-49A961A94B1A}" srcOrd="0" destOrd="0" presId="urn:microsoft.com/office/officeart/2005/8/layout/pyramid1"/>
    <dgm:cxn modelId="{0B7D1E55-A32B-468A-8AFF-6A0C68C8DEB5}" type="presOf" srcId="{9E8AB16F-44B9-46A1-8F0F-12A5DF00B523}" destId="{2EDEA776-0E5B-4825-8158-8F6EA3E4133E}" srcOrd="0" destOrd="0" presId="urn:microsoft.com/office/officeart/2005/8/layout/pyramid1"/>
    <dgm:cxn modelId="{4BA6D25E-653C-40DA-B3E3-22A66DB824B7}" type="presOf" srcId="{E7F274DA-D986-4D38-9C57-3035CDAB44A1}" destId="{8C76289E-ADDF-4CD5-89BE-B94D277AE1B1}" srcOrd="1" destOrd="0" presId="urn:microsoft.com/office/officeart/2005/8/layout/pyramid1"/>
    <dgm:cxn modelId="{A6DCE960-1A41-44D4-B88D-F8C19F302451}" srcId="{9E8AB16F-44B9-46A1-8F0F-12A5DF00B523}" destId="{A56BD0E2-1B3E-48FC-8B25-8CF55F867AD1}" srcOrd="2" destOrd="0" parTransId="{EB5D48DE-C396-4013-A03F-E2B9E89CEFD9}" sibTransId="{9A320B41-3A27-4331-9E51-E386F55B6499}"/>
    <dgm:cxn modelId="{B116E57B-2C06-4115-B00F-F1160273B817}" srcId="{9E8AB16F-44B9-46A1-8F0F-12A5DF00B523}" destId="{ADB4EC90-0ACC-4B9F-A222-10F22D663CE9}" srcOrd="1" destOrd="0" parTransId="{8E0E37CB-876A-4232-9F39-E959AC4E3C70}" sibTransId="{23A0FFCC-9C98-4DD0-A5F4-F01F743B50A4}"/>
    <dgm:cxn modelId="{483FFF65-A00F-413D-9F7D-554AABF3D817}" type="presOf" srcId="{E7F274DA-D986-4D38-9C57-3035CDAB44A1}" destId="{CD07A820-AE11-431B-9024-30BCA80088F0}" srcOrd="0" destOrd="0" presId="urn:microsoft.com/office/officeart/2005/8/layout/pyramid1"/>
    <dgm:cxn modelId="{C85C00A2-B315-4B26-9F5A-3DC576715EBA}" type="presOf" srcId="{A56BD0E2-1B3E-48FC-8B25-8CF55F867AD1}" destId="{C3D0636C-1BCC-4E2D-8A02-474B90B361E0}" srcOrd="1" destOrd="0" presId="urn:microsoft.com/office/officeart/2005/8/layout/pyramid1"/>
    <dgm:cxn modelId="{05E91F61-A3A9-4D36-B299-2B77E8FFC27B}" type="presParOf" srcId="{2EDEA776-0E5B-4825-8158-8F6EA3E4133E}" destId="{FBF6B036-2248-4801-B6C3-F07EC1614508}" srcOrd="0" destOrd="0" presId="urn:microsoft.com/office/officeart/2005/8/layout/pyramid1"/>
    <dgm:cxn modelId="{95A6C9D9-3D8E-4494-8DA3-0B9DDC2EBA92}" type="presParOf" srcId="{FBF6B036-2248-4801-B6C3-F07EC1614508}" destId="{CD07A820-AE11-431B-9024-30BCA80088F0}" srcOrd="0" destOrd="0" presId="urn:microsoft.com/office/officeart/2005/8/layout/pyramid1"/>
    <dgm:cxn modelId="{8DDCF302-B878-4535-863F-77F42E2CF6F4}" type="presParOf" srcId="{FBF6B036-2248-4801-B6C3-F07EC1614508}" destId="{8C76289E-ADDF-4CD5-89BE-B94D277AE1B1}" srcOrd="1" destOrd="0" presId="urn:microsoft.com/office/officeart/2005/8/layout/pyramid1"/>
    <dgm:cxn modelId="{7C41C486-AFCD-48E8-BA0E-EC94588694D9}" type="presParOf" srcId="{2EDEA776-0E5B-4825-8158-8F6EA3E4133E}" destId="{CF84F8D3-43BC-4000-A634-674B7AA56046}" srcOrd="1" destOrd="0" presId="urn:microsoft.com/office/officeart/2005/8/layout/pyramid1"/>
    <dgm:cxn modelId="{2503A528-D60E-46BA-934C-6360E7894E35}" type="presParOf" srcId="{CF84F8D3-43BC-4000-A634-674B7AA56046}" destId="{7B4CFD83-8463-4540-8EB1-6E01DF24144B}" srcOrd="0" destOrd="0" presId="urn:microsoft.com/office/officeart/2005/8/layout/pyramid1"/>
    <dgm:cxn modelId="{F2949D7A-1759-4FF7-A21F-15FDC49492FC}" type="presParOf" srcId="{CF84F8D3-43BC-4000-A634-674B7AA56046}" destId="{1D67BFB6-5F85-4682-B062-A123992F4A96}" srcOrd="1" destOrd="0" presId="urn:microsoft.com/office/officeart/2005/8/layout/pyramid1"/>
    <dgm:cxn modelId="{127D253A-ED4C-4D59-9BD4-72D8AE1E3F5A}" type="presParOf" srcId="{2EDEA776-0E5B-4825-8158-8F6EA3E4133E}" destId="{F396988E-D236-4EA4-880B-4DB0824AE6F3}" srcOrd="2" destOrd="0" presId="urn:microsoft.com/office/officeart/2005/8/layout/pyramid1"/>
    <dgm:cxn modelId="{7E2EA9B8-600D-47D0-BEEF-55FADC86F5CF}" type="presParOf" srcId="{F396988E-D236-4EA4-880B-4DB0824AE6F3}" destId="{283CEE3F-D959-4FEE-BA99-49A961A94B1A}" srcOrd="0" destOrd="0" presId="urn:microsoft.com/office/officeart/2005/8/layout/pyramid1"/>
    <dgm:cxn modelId="{D1026330-9577-43CE-8FA5-7E37E4DE5B43}" type="presParOf" srcId="{F396988E-D236-4EA4-880B-4DB0824AE6F3}" destId="{C3D0636C-1BCC-4E2D-8A02-474B90B361E0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07A820-AE11-431B-9024-30BCA80088F0}">
      <dsp:nvSpPr>
        <dsp:cNvPr id="0" name=""/>
        <dsp:cNvSpPr/>
      </dsp:nvSpPr>
      <dsp:spPr>
        <a:xfrm>
          <a:off x="2304255" y="0"/>
          <a:ext cx="2304256" cy="1680186"/>
        </a:xfrm>
        <a:prstGeom prst="trapezoid">
          <a:avLst>
            <a:gd name="adj" fmla="val 68571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" pitchFamily="34" charset="0"/>
              <a:cs typeface="Arial" pitchFamily="34" charset="0"/>
            </a:rPr>
            <a:t>11 класс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" pitchFamily="34" charset="0"/>
              <a:cs typeface="Arial" pitchFamily="34" charset="0"/>
            </a:rPr>
            <a:t>система</a:t>
          </a:r>
          <a:endParaRPr lang="ru-RU" sz="2800" kern="1200" dirty="0">
            <a:latin typeface="Arial" pitchFamily="34" charset="0"/>
            <a:cs typeface="Arial" pitchFamily="34" charset="0"/>
          </a:endParaRPr>
        </a:p>
      </dsp:txBody>
      <dsp:txXfrm>
        <a:off x="2304255" y="0"/>
        <a:ext cx="2304256" cy="1680186"/>
      </dsp:txXfrm>
    </dsp:sp>
    <dsp:sp modelId="{7B4CFD83-8463-4540-8EB1-6E01DF24144B}">
      <dsp:nvSpPr>
        <dsp:cNvPr id="0" name=""/>
        <dsp:cNvSpPr/>
      </dsp:nvSpPr>
      <dsp:spPr>
        <a:xfrm>
          <a:off x="1152127" y="1680186"/>
          <a:ext cx="4608512" cy="1680186"/>
        </a:xfrm>
        <a:prstGeom prst="trapezoid">
          <a:avLst>
            <a:gd name="adj" fmla="val 68571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" pitchFamily="34" charset="0"/>
              <a:cs typeface="Arial" pitchFamily="34" charset="0"/>
            </a:rPr>
            <a:t>5-10 класс базовые знания</a:t>
          </a:r>
          <a:endParaRPr lang="ru-RU" sz="2800" kern="1200" dirty="0">
            <a:latin typeface="Arial" pitchFamily="34" charset="0"/>
            <a:cs typeface="Arial" pitchFamily="34" charset="0"/>
          </a:endParaRPr>
        </a:p>
      </dsp:txBody>
      <dsp:txXfrm>
        <a:off x="1958617" y="1680186"/>
        <a:ext cx="2995532" cy="1680186"/>
      </dsp:txXfrm>
    </dsp:sp>
    <dsp:sp modelId="{283CEE3F-D959-4FEE-BA99-49A961A94B1A}">
      <dsp:nvSpPr>
        <dsp:cNvPr id="0" name=""/>
        <dsp:cNvSpPr/>
      </dsp:nvSpPr>
      <dsp:spPr>
        <a:xfrm>
          <a:off x="0" y="3360373"/>
          <a:ext cx="6912767" cy="1680186"/>
        </a:xfrm>
        <a:prstGeom prst="trapezoid">
          <a:avLst>
            <a:gd name="adj" fmla="val 68571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" pitchFamily="34" charset="0"/>
              <a:cs typeface="Arial" pitchFamily="34" charset="0"/>
            </a:rPr>
            <a:t>3-4 класс пропедевтический курс</a:t>
          </a:r>
          <a:endParaRPr lang="ru-RU" sz="2800" kern="1200" dirty="0">
            <a:latin typeface="Arial" pitchFamily="34" charset="0"/>
            <a:cs typeface="Arial" pitchFamily="34" charset="0"/>
          </a:endParaRPr>
        </a:p>
      </dsp:txBody>
      <dsp:txXfrm>
        <a:off x="1209734" y="3360373"/>
        <a:ext cx="4493299" cy="1680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10E8-B088-4908-AB1B-371EE72985D9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F9527-870A-4A07-82FB-AE9695C95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CDD3-4398-4767-9C7F-74FEB5F2B3D8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B4458-F261-4736-B094-E8F1DEE65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935D-EBC1-425D-B499-69EE28534845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BCBB-BB10-4852-89FE-59C2E970F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A4BEC-D91A-440C-A500-D59E4BB63A00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98EA4-B766-4215-B3D8-49FD58BF2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F426C-E543-40E6-950D-250DE2CAA5BA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5EB2-0325-43DF-92A8-859465099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69A2C-607B-4CD0-B25E-B6F32059D070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C8DFD-A487-42F6-8388-DB657E67F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D6372-0B92-45F7-8545-4855AAFE588C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06AD-CD7B-4BF2-813A-BB7EC2317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6A959-8C1D-4F25-AF3E-B41F4294B524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8203-7561-433D-8BD2-8203E68C5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2BF29-1EFE-456E-ABF9-1395D113F349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B7872-F731-45DE-A13C-B939CB1B4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6A319-CB89-4640-B631-A52B6C3712F4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62B12-6E5D-41B6-87ED-75C4E6748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E122E-014E-4874-877F-74083BD31161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2E3FE-FDDB-4662-B90A-694A72D57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97C85-BD5C-4ED0-9F40-C8EE731B3E3C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E41EE-B77A-49EF-9E1C-408A60BE6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8845-C24E-43A7-A729-C4C2B3C81324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A2288-9C39-4F05-8427-E4B33115D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41628-6989-4203-B976-86CDF8072690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F4A82-68C8-4F49-97D3-B53A51B49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56CBCF-DEEF-480C-BAA9-23DF5E509D61}" type="datetimeFigureOut">
              <a:rPr lang="ru-RU"/>
              <a:pPr>
                <a:defRPr/>
              </a:pPr>
              <a:t>28.06.2019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A4197B-A615-4AD4-8F5E-9691376BD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C:\Users\владелец\Desktop\пре 2.jpg"/>
          <p:cNvPicPr>
            <a:picLocks noChangeAspect="1" noChangeArrowheads="1"/>
          </p:cNvPicPr>
          <p:nvPr/>
        </p:nvPicPr>
        <p:blipFill>
          <a:blip r:embed="rId2" cstate="print"/>
          <a:srcRect t="4779" r="19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260648"/>
            <a:ext cx="777686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ru-RU" sz="2800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ПРЕПОДАВАНИЕ  ИСТОРИИ  В КОНТЕКСТЕ </a:t>
            </a:r>
          </a:p>
          <a:p>
            <a:pPr>
              <a:lnSpc>
                <a:spcPct val="120000"/>
              </a:lnSpc>
              <a:defRPr/>
            </a:pPr>
            <a:r>
              <a:rPr lang="ru-RU" sz="2800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РЕАЛИЗАЦИИ  </a:t>
            </a:r>
            <a:r>
              <a:rPr lang="ru-RU" sz="2800" dirty="0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ИСТОРИКО-КУЛЬТУРНОГО  </a:t>
            </a:r>
            <a:r>
              <a:rPr lang="ru-RU" sz="2800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СТАНДАРТА</a:t>
            </a:r>
          </a:p>
          <a:p>
            <a:pPr>
              <a:lnSpc>
                <a:spcPct val="120000"/>
              </a:lnSpc>
              <a:defRPr/>
            </a:pPr>
            <a:r>
              <a:rPr lang="ru-RU" sz="2800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И КОНЦЕПЦИИ  НОВОГО  УМК </a:t>
            </a:r>
          </a:p>
          <a:p>
            <a:pPr>
              <a:lnSpc>
                <a:spcPct val="120000"/>
              </a:lnSpc>
              <a:defRPr/>
            </a:pPr>
            <a:r>
              <a:rPr lang="ru-RU" sz="2800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ПО  ОТЕЧЕСТВЕННОЙ  ИСТОРИИ</a:t>
            </a:r>
          </a:p>
        </p:txBody>
      </p:sp>
      <p:pic>
        <p:nvPicPr>
          <p:cNvPr id="2052" name="Содержимое 8" descr="http://static.baza.farpost.ru/v/1472008842011_hugeBlock"/>
          <p:cNvPicPr>
            <a:picLocks/>
          </p:cNvPicPr>
          <p:nvPr/>
        </p:nvPicPr>
        <p:blipFill>
          <a:blip r:embed="rId3" cstate="print">
            <a:lum bright="10000" contrast="10000"/>
          </a:blip>
          <a:srcRect/>
          <a:stretch>
            <a:fillRect/>
          </a:stretch>
        </p:blipFill>
        <p:spPr bwMode="auto">
          <a:xfrm>
            <a:off x="395536" y="3068960"/>
            <a:ext cx="3456384" cy="2520280"/>
          </a:xfrm>
          <a:prstGeom prst="rect">
            <a:avLst/>
          </a:prstGeom>
          <a:noFill/>
          <a:ln w="9525">
            <a:solidFill>
              <a:srgbClr val="99FFCC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580526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ФАСТОВА  ЕЛЕНА  ИГОРЕВНА, </a:t>
            </a:r>
          </a:p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учитель истории  МОУ Гимназия № 16 Волгограда, кандидат педагогических наук 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C:\Users\владелец\Desktop\пре 2.jpg"/>
          <p:cNvPicPr>
            <a:picLocks noChangeAspect="1" noChangeArrowheads="1"/>
          </p:cNvPicPr>
          <p:nvPr/>
        </p:nvPicPr>
        <p:blipFill>
          <a:blip r:embed="rId2" cstate="print"/>
          <a:srcRect t="4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23850" y="333375"/>
            <a:ext cx="7561263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СИСТЕМА ФОРМИРОВАНИЯ </a:t>
            </a:r>
            <a:r>
              <a:rPr lang="ru-RU" sz="3200" dirty="0">
                <a:solidFill>
                  <a:srgbClr val="C00000"/>
                </a:solidFill>
              </a:rPr>
              <a:t>ПОЗНАВАТЕЛЬНЫХ УУД: </a:t>
            </a:r>
          </a:p>
          <a:p>
            <a:r>
              <a:rPr lang="ru-RU" sz="3200" dirty="0">
                <a:solidFill>
                  <a:srgbClr val="C00000"/>
                </a:solidFill>
              </a:rPr>
              <a:t>НА ПРИМЕРЕ УМЕНИЙ РАБОТЫ </a:t>
            </a:r>
          </a:p>
          <a:p>
            <a:r>
              <a:rPr lang="ru-RU" sz="32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С ИСТОРИЧЕСКОЙ КАРТОЙ</a:t>
            </a:r>
          </a:p>
          <a:p>
            <a:endParaRPr lang="ru-RU" dirty="0"/>
          </a:p>
        </p:txBody>
      </p:sp>
      <p:pic>
        <p:nvPicPr>
          <p:cNvPr id="11268" name="Picture 2" descr="C:\Users\владелец\Desktop\архив новый\А\каранаш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18625" t="7275" r="11533" b="6876"/>
          <a:stretch>
            <a:fillRect/>
          </a:stretch>
        </p:blipFill>
        <p:spPr bwMode="auto">
          <a:xfrm rot="-286434">
            <a:off x="504825" y="2747963"/>
            <a:ext cx="2782888" cy="27368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C:\Users\владелец\Desktop\пре 2.jpg"/>
          <p:cNvPicPr>
            <a:picLocks noChangeAspect="1" noChangeArrowheads="1"/>
          </p:cNvPicPr>
          <p:nvPr/>
        </p:nvPicPr>
        <p:blipFill>
          <a:blip r:embed="rId2" cstate="print"/>
          <a:srcRect t="4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51520" y="332656"/>
            <a:ext cx="8351838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>
                <a:gradFill flip="none" rotWithShape="1">
                  <a:gsLst>
                    <a:gs pos="0">
                      <a:srgbClr val="0070C0">
                        <a:shade val="30000"/>
                        <a:satMod val="115000"/>
                      </a:srgbClr>
                    </a:gs>
                    <a:gs pos="50000">
                      <a:srgbClr val="0070C0">
                        <a:shade val="67500"/>
                        <a:satMod val="115000"/>
                      </a:srgbClr>
                    </a:gs>
                    <a:gs pos="100000">
                      <a:srgbClr val="0070C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ИГРОВАЯ  ТЕХНОЛОГИЯ </a:t>
            </a:r>
            <a:r>
              <a:rPr lang="ru-RU" sz="4400" dirty="0">
                <a:solidFill>
                  <a:srgbClr val="0070C0"/>
                </a:solidFill>
              </a:rPr>
              <a:t>РЕАЛИЗАЦИИ  СИСТЕМНО-ДЕЯТЕЛЬНОСТНОГО  </a:t>
            </a:r>
            <a:r>
              <a:rPr lang="ru-RU" sz="4400" dirty="0">
                <a:gradFill flip="none" rotWithShape="1">
                  <a:gsLst>
                    <a:gs pos="0">
                      <a:srgbClr val="0070C0">
                        <a:shade val="30000"/>
                        <a:satMod val="115000"/>
                      </a:srgbClr>
                    </a:gs>
                    <a:gs pos="50000">
                      <a:srgbClr val="0070C0">
                        <a:shade val="67500"/>
                        <a:satMod val="115000"/>
                      </a:srgbClr>
                    </a:gs>
                    <a:gs pos="100000">
                      <a:srgbClr val="0070C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ПОДХОДА</a:t>
            </a:r>
          </a:p>
          <a:p>
            <a:endParaRPr lang="ru-RU" dirty="0"/>
          </a:p>
        </p:txBody>
      </p:sp>
      <p:pic>
        <p:nvPicPr>
          <p:cNvPr id="12292" name="Picture 2" descr="C:\Users\владелец\Desktop\архив новый\А\про.jpg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 rot="390438">
            <a:off x="395288" y="3573463"/>
            <a:ext cx="3313112" cy="203676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C:\Users\владелец\Desktop\пре 2.jpg"/>
          <p:cNvPicPr>
            <a:picLocks noChangeAspect="1" noChangeArrowheads="1"/>
          </p:cNvPicPr>
          <p:nvPr/>
        </p:nvPicPr>
        <p:blipFill>
          <a:blip r:embed="rId2" cstate="print"/>
          <a:srcRect t="4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9388" y="2636912"/>
            <a:ext cx="5472112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ru-RU" sz="6000" dirty="0"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</a:rPr>
              <a:t>СПАСИБО ЗА </a:t>
            </a:r>
          </a:p>
          <a:p>
            <a:pPr algn="ctr">
              <a:lnSpc>
                <a:spcPct val="130000"/>
              </a:lnSpc>
              <a:defRPr/>
            </a:pPr>
            <a:r>
              <a:rPr lang="ru-RU" sz="6000" spc="300" dirty="0"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</a:rPr>
              <a:t>ВНИМАНИЕ</a:t>
            </a:r>
            <a:r>
              <a:rPr lang="ru-RU" sz="6000" dirty="0"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</a:rPr>
              <a:t>!</a:t>
            </a:r>
          </a:p>
        </p:txBody>
      </p:sp>
      <p:pic>
        <p:nvPicPr>
          <p:cNvPr id="13316" name="Picture 3" descr="C:\Users\владелец\Desktop\архив новый\А\во-во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2916238" y="333375"/>
            <a:ext cx="3254375" cy="20161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C:\Users\владелец\Desktop\пре 2.jpg"/>
          <p:cNvPicPr>
            <a:picLocks noChangeAspect="1" noChangeArrowheads="1"/>
          </p:cNvPicPr>
          <p:nvPr/>
        </p:nvPicPr>
        <p:blipFill>
          <a:blip r:embed="rId2" cstate="print"/>
          <a:srcRect t="4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250825" y="1196975"/>
            <a:ext cx="8424863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buFont typeface="Calibri" pitchFamily="34" charset="0"/>
              <a:buAutoNum type="arabicPeriod"/>
            </a:pPr>
            <a:r>
              <a:rPr lang="ru-RU"/>
              <a:t>Культурно-исторический стандарт: цели и содержание    школьного исторического образования. </a:t>
            </a:r>
          </a:p>
          <a:p>
            <a:pPr marL="609600" indent="-609600">
              <a:buFont typeface="Calibri" pitchFamily="34" charset="0"/>
              <a:buAutoNum type="arabicPeriod"/>
            </a:pPr>
            <a:r>
              <a:rPr lang="ru-RU"/>
              <a:t>Концепция нового  учебно-методического комплекса </a:t>
            </a:r>
          </a:p>
          <a:p>
            <a:pPr marL="609600" indent="-609600">
              <a:buFont typeface="Arial" charset="0"/>
              <a:buNone/>
            </a:pPr>
            <a:r>
              <a:rPr lang="ru-RU"/>
              <a:t>          по отечественной истории: основные подходы  к преподаванию истории:</a:t>
            </a:r>
          </a:p>
          <a:p>
            <a:pPr marL="609600" indent="-609600">
              <a:buFont typeface="Arial" charset="0"/>
              <a:buNone/>
            </a:pPr>
            <a:r>
              <a:rPr lang="ru-RU"/>
              <a:t>1) </a:t>
            </a:r>
            <a:r>
              <a:rPr lang="ru-RU">
                <a:solidFill>
                  <a:srgbClr val="000066"/>
                </a:solidFill>
              </a:rPr>
              <a:t>преподавание истории с учётом многоуровневого представления истории и многоаспектного (многофакторного) характера истории; </a:t>
            </a:r>
          </a:p>
          <a:p>
            <a:pPr marL="609600" indent="-609600">
              <a:buFont typeface="Arial" charset="0"/>
              <a:buNone/>
            </a:pPr>
            <a:r>
              <a:rPr lang="ru-RU">
                <a:solidFill>
                  <a:srgbClr val="000066"/>
                </a:solidFill>
              </a:rPr>
              <a:t>2) синхронизация курсов отечественной и всеобщей истории;</a:t>
            </a:r>
          </a:p>
          <a:p>
            <a:pPr marL="609600" indent="-609600">
              <a:buFont typeface="Arial" charset="0"/>
              <a:buNone/>
            </a:pPr>
            <a:r>
              <a:rPr lang="ru-RU">
                <a:solidFill>
                  <a:srgbClr val="000066"/>
                </a:solidFill>
              </a:rPr>
              <a:t>3) историко-культурологический, историко-антропологический, системно-  деятельностный подходы и технологии их реализации на уроках истории;</a:t>
            </a:r>
          </a:p>
          <a:p>
            <a:pPr marL="609600" indent="-609600">
              <a:buFont typeface="Arial" charset="0"/>
              <a:buNone/>
            </a:pPr>
            <a:r>
              <a:rPr lang="ru-RU">
                <a:solidFill>
                  <a:srgbClr val="000066"/>
                </a:solidFill>
              </a:rPr>
              <a:t> 4) изучение проблем духовной и культурной жизни России на уроках истории;</a:t>
            </a:r>
          </a:p>
          <a:p>
            <a:pPr marL="609600" indent="-609600">
              <a:buFont typeface="Arial" charset="0"/>
              <a:buNone/>
            </a:pPr>
            <a:r>
              <a:rPr lang="ru-RU">
                <a:solidFill>
                  <a:srgbClr val="000066"/>
                </a:solidFill>
              </a:rPr>
              <a:t> 5) реализация принципов дифференциации и индивидуализации образования при преподавании истории;</a:t>
            </a:r>
          </a:p>
          <a:p>
            <a:pPr marL="609600" indent="-609600">
              <a:buFont typeface="Arial" charset="0"/>
              <a:buNone/>
            </a:pPr>
            <a:r>
              <a:rPr lang="ru-RU">
                <a:solidFill>
                  <a:srgbClr val="000066"/>
                </a:solidFill>
              </a:rPr>
              <a:t> 6) виды исторической информации и способы работы  с ними на уроках истории;</a:t>
            </a:r>
          </a:p>
          <a:p>
            <a:pPr marL="609600" indent="-609600">
              <a:buFont typeface="Arial" charset="0"/>
              <a:buNone/>
            </a:pPr>
            <a:r>
              <a:rPr lang="ru-RU">
                <a:solidFill>
                  <a:srgbClr val="000066"/>
                </a:solidFill>
              </a:rPr>
              <a:t> 7) дискуссионные подходы к изучению «трудных вопросов истории».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60350"/>
            <a:ext cx="9144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spc="300" dirty="0">
                <a:solidFill>
                  <a:srgbClr val="000099"/>
                </a:solidFill>
              </a:rPr>
              <a:t>  </a:t>
            </a:r>
            <a:r>
              <a:rPr lang="ru-RU" sz="2800" spc="300" dirty="0">
                <a:gradFill flip="none" rotWithShape="1">
                  <a:gsLst>
                    <a:gs pos="0">
                      <a:srgbClr val="0070C0">
                        <a:shade val="30000"/>
                        <a:satMod val="115000"/>
                      </a:srgbClr>
                    </a:gs>
                    <a:gs pos="50000">
                      <a:srgbClr val="0070C0">
                        <a:shade val="67500"/>
                        <a:satMod val="115000"/>
                      </a:srgbClr>
                    </a:gs>
                    <a:gs pos="100000">
                      <a:srgbClr val="0070C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ВОПРОСЫ ДЛЯ ОБСУЖДЕНИЯ</a:t>
            </a:r>
          </a:p>
        </p:txBody>
      </p:sp>
      <p:pic>
        <p:nvPicPr>
          <p:cNvPr id="3077" name="Picture 3" descr="C:\Users\владелец\Desktop\вопросов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179388" y="260350"/>
            <a:ext cx="13366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1331640" y="4581128"/>
            <a:ext cx="457200" cy="457200"/>
          </a:xfrm>
          <a:prstGeom prst="flowChartConnec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2771800" y="5877272"/>
            <a:ext cx="457200" cy="457200"/>
          </a:xfrm>
          <a:prstGeom prst="flowChartConnec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6228184" y="5949280"/>
            <a:ext cx="457200" cy="457200"/>
          </a:xfrm>
          <a:prstGeom prst="flowChartConnec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7596336" y="4509120"/>
            <a:ext cx="457200" cy="457200"/>
          </a:xfrm>
          <a:prstGeom prst="flowChartConnec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endCxn id="0" idx="1"/>
          </p:cNvCxnSpPr>
          <p:nvPr/>
        </p:nvCxnSpPr>
        <p:spPr>
          <a:xfrm>
            <a:off x="1692275" y="4941888"/>
            <a:ext cx="1146175" cy="100171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835150" y="4724400"/>
            <a:ext cx="5761038" cy="1270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0" idx="6"/>
          </p:cNvCxnSpPr>
          <p:nvPr/>
        </p:nvCxnSpPr>
        <p:spPr>
          <a:xfrm flipV="1">
            <a:off x="3228975" y="6092825"/>
            <a:ext cx="3143250" cy="1270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659563" y="4899025"/>
            <a:ext cx="1003300" cy="1050925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0" idx="0"/>
          </p:cNvCxnSpPr>
          <p:nvPr/>
        </p:nvCxnSpPr>
        <p:spPr>
          <a:xfrm flipH="1">
            <a:off x="3000375" y="3573463"/>
            <a:ext cx="1211263" cy="230346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0" idx="1"/>
          </p:cNvCxnSpPr>
          <p:nvPr/>
        </p:nvCxnSpPr>
        <p:spPr>
          <a:xfrm>
            <a:off x="5435600" y="1125538"/>
            <a:ext cx="576263" cy="22225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0" idx="1"/>
          </p:cNvCxnSpPr>
          <p:nvPr/>
        </p:nvCxnSpPr>
        <p:spPr>
          <a:xfrm>
            <a:off x="6084888" y="3500438"/>
            <a:ext cx="1577975" cy="1076325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722438" y="3500438"/>
            <a:ext cx="1697037" cy="114776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179512" y="1988840"/>
            <a:ext cx="2589704" cy="1872208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  <a:cs typeface="Arial" charset="0"/>
              </a:rPr>
              <a:t>ОСНОВНАЯ ОБРАЗОВАТЕЛЬНАЯ ПРОГРАММА ОБЩЕГО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1600" dirty="0">
                <a:solidFill>
                  <a:schemeClr val="tx1"/>
                </a:solidFill>
                <a:latin typeface="Arial" charset="0"/>
                <a:cs typeface="Arial" charset="0"/>
              </a:rPr>
              <a:t>ОБРАЗОВАНИЯ</a:t>
            </a:r>
          </a:p>
        </p:txBody>
      </p:sp>
      <p:cxnSp>
        <p:nvCxnSpPr>
          <p:cNvPr id="38" name="Прямая соединительная линия 37"/>
          <p:cNvCxnSpPr>
            <a:endCxn id="0" idx="1"/>
          </p:cNvCxnSpPr>
          <p:nvPr/>
        </p:nvCxnSpPr>
        <p:spPr>
          <a:xfrm>
            <a:off x="5003800" y="3573463"/>
            <a:ext cx="1290638" cy="2443162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2987824" y="2708920"/>
            <a:ext cx="3744416" cy="864096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latin typeface="Arial" charset="0"/>
                <a:cs typeface="Arial" charset="0"/>
              </a:rPr>
              <a:t>ИСТОРИКО-КУЛЬТУРНЫЙ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latin typeface="Arial" charset="0"/>
                <a:cs typeface="Arial" charset="0"/>
              </a:rPr>
              <a:t>СТАНДАРТ</a:t>
            </a:r>
          </a:p>
        </p:txBody>
      </p:sp>
      <p:sp>
        <p:nvSpPr>
          <p:cNvPr id="64" name="Стрелка вниз 63"/>
          <p:cNvSpPr/>
          <p:nvPr/>
        </p:nvSpPr>
        <p:spPr>
          <a:xfrm>
            <a:off x="4499992" y="1340768"/>
            <a:ext cx="288032" cy="1296144"/>
          </a:xfrm>
          <a:prstGeom prst="downArrow">
            <a:avLst>
              <a:gd name="adj1" fmla="val 12794"/>
              <a:gd name="adj2" fmla="val 154047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>
            <a:off x="2915816" y="1628800"/>
            <a:ext cx="288032" cy="978408"/>
          </a:xfrm>
          <a:prstGeom prst="downArrow">
            <a:avLst>
              <a:gd name="adj1" fmla="val 12794"/>
              <a:gd name="adj2" fmla="val 154047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Стрелка вниз 65"/>
          <p:cNvSpPr/>
          <p:nvPr/>
        </p:nvSpPr>
        <p:spPr>
          <a:xfrm>
            <a:off x="6084168" y="1628800"/>
            <a:ext cx="288032" cy="978408"/>
          </a:xfrm>
          <a:prstGeom prst="downArrow">
            <a:avLst>
              <a:gd name="adj1" fmla="val 12794"/>
              <a:gd name="adj2" fmla="val 154047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Дуга 76"/>
          <p:cNvSpPr/>
          <p:nvPr/>
        </p:nvSpPr>
        <p:spPr>
          <a:xfrm rot="14434097">
            <a:off x="726281" y="278607"/>
            <a:ext cx="1544637" cy="2571750"/>
          </a:xfrm>
          <a:prstGeom prst="arc">
            <a:avLst>
              <a:gd name="adj1" fmla="val 15390282"/>
              <a:gd name="adj2" fmla="val 38978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2195513" y="620713"/>
            <a:ext cx="151288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3203575" y="1052513"/>
            <a:ext cx="576263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043608" y="908720"/>
            <a:ext cx="2160239" cy="860327"/>
          </a:xfrm>
          <a:prstGeom prst="rect">
            <a:avLst/>
          </a:prstGeom>
          <a:gradFill flip="none" rotWithShape="1">
            <a:gsLst>
              <a:gs pos="0">
                <a:srgbClr val="9900FF">
                  <a:shade val="30000"/>
                  <a:satMod val="115000"/>
                </a:srgbClr>
              </a:gs>
              <a:gs pos="50000">
                <a:srgbClr val="9900FF">
                  <a:shade val="67500"/>
                  <a:satMod val="115000"/>
                </a:srgbClr>
              </a:gs>
              <a:gs pos="100000">
                <a:srgbClr val="9900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9900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latin typeface="Arial" charset="0"/>
                <a:cs typeface="Arial" charset="0"/>
              </a:rPr>
              <a:t>ФЕДЕРАЛЬНЫЙ </a:t>
            </a:r>
          </a:p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latin typeface="Arial" charset="0"/>
                <a:cs typeface="Arial" charset="0"/>
              </a:rPr>
              <a:t>ПЕРЕЧЕНЬ УЧЕБНИКОВ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012160" y="692696"/>
            <a:ext cx="2304256" cy="910246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0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latin typeface="Arial" charset="0"/>
                <a:cs typeface="Arial" charset="0"/>
              </a:rPr>
              <a:t>ФГОС ОСНОВНОГО </a:t>
            </a:r>
          </a:p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latin typeface="Arial" charset="0"/>
                <a:cs typeface="Arial" charset="0"/>
              </a:rPr>
              <a:t>ОБЩЕГО ОБРАЗОВАНИЯ</a:t>
            </a:r>
          </a:p>
        </p:txBody>
      </p:sp>
      <p:sp>
        <p:nvSpPr>
          <p:cNvPr id="4143" name="TextBox 30"/>
          <p:cNvSpPr txBox="1">
            <a:spLocks noChangeArrowheads="1"/>
          </p:cNvSpPr>
          <p:nvPr/>
        </p:nvSpPr>
        <p:spPr bwMode="auto">
          <a:xfrm>
            <a:off x="827088" y="4005263"/>
            <a:ext cx="741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КОНЦЕПЦИЯ НОВОГО УМК ПО ИСТОРИИ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491880" y="332656"/>
            <a:ext cx="2304256" cy="1008112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latin typeface="Arial" charset="0"/>
                <a:cs typeface="Arial" charset="0"/>
              </a:rPr>
              <a:t>ФГОС СРЕДНЕГО</a:t>
            </a:r>
          </a:p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latin typeface="Arial" charset="0"/>
                <a:cs typeface="Arial" charset="0"/>
              </a:rPr>
              <a:t>(ПОЛНОГО)</a:t>
            </a:r>
          </a:p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latin typeface="Arial" charset="0"/>
                <a:cs typeface="Arial" charset="0"/>
              </a:rPr>
              <a:t>ОБРАЗОВАНИЯ</a:t>
            </a:r>
          </a:p>
        </p:txBody>
      </p:sp>
      <p:sp>
        <p:nvSpPr>
          <p:cNvPr id="6" name="Скругленный прямоугольник 23"/>
          <p:cNvSpPr/>
          <p:nvPr/>
        </p:nvSpPr>
        <p:spPr>
          <a:xfrm>
            <a:off x="6948264" y="2132856"/>
            <a:ext cx="1934398" cy="1651845"/>
          </a:xfrm>
          <a:prstGeom prst="round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ru-RU" sz="1600" dirty="0">
                <a:solidFill>
                  <a:srgbClr val="FFFFFF"/>
                </a:solidFill>
                <a:latin typeface="Arial" charset="0"/>
                <a:cs typeface="Arial" charset="0"/>
              </a:rPr>
              <a:t>РАБОЧИЕ ПРОГРАММЫ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1600" dirty="0">
                <a:solidFill>
                  <a:srgbClr val="FFFFFF"/>
                </a:solidFill>
                <a:latin typeface="Arial" charset="0"/>
                <a:cs typeface="Arial" charset="0"/>
              </a:rPr>
              <a:t>ПРЕДМЕТНЫХ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1600" dirty="0">
                <a:solidFill>
                  <a:srgbClr val="FFFFFF"/>
                </a:solidFill>
                <a:latin typeface="Arial" charset="0"/>
                <a:cs typeface="Arial" charset="0"/>
              </a:rPr>
              <a:t>КУРСОВ</a:t>
            </a:r>
          </a:p>
        </p:txBody>
      </p:sp>
      <p:sp>
        <p:nvSpPr>
          <p:cNvPr id="4150" name="Text Box 56"/>
          <p:cNvSpPr txBox="1">
            <a:spLocks noChangeArrowheads="1"/>
          </p:cNvSpPr>
          <p:nvPr/>
        </p:nvSpPr>
        <p:spPr bwMode="auto">
          <a:xfrm>
            <a:off x="0" y="4941888"/>
            <a:ext cx="9144000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>
                <a:solidFill>
                  <a:srgbClr val="000099"/>
                </a:solidFill>
              </a:rPr>
              <a:t>ФЕДЕРАЛЬНЫЙ ЗАКОН № 273-ФЗ</a:t>
            </a:r>
          </a:p>
          <a:p>
            <a:pPr algn="ctr">
              <a:lnSpc>
                <a:spcPct val="130000"/>
              </a:lnSpc>
            </a:pPr>
            <a:r>
              <a:rPr lang="ru-RU">
                <a:solidFill>
                  <a:srgbClr val="000099"/>
                </a:solidFill>
              </a:rPr>
              <a:t>«ОБ ОБРАЗОВАНИИ В РОССИЙСКОЙ ФЕДЕРАЦИИ»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C:\Users\владелец\Desktop\пре 2.jpg"/>
          <p:cNvPicPr>
            <a:picLocks noChangeAspect="1" noChangeArrowheads="1"/>
          </p:cNvPicPr>
          <p:nvPr/>
        </p:nvPicPr>
        <p:blipFill>
          <a:blip r:embed="rId2" cstate="print"/>
          <a:srcRect t="4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0" y="260350"/>
            <a:ext cx="8388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СТУПЕНИ ИЗУЧЕНИЯ ОТЕЧЕСТВЕННОЙ ИСТОРИИ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827584" y="980728"/>
          <a:ext cx="69127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авая фигурная скобка 7"/>
          <p:cNvSpPr/>
          <p:nvPr/>
        </p:nvSpPr>
        <p:spPr>
          <a:xfrm rot="2090827" flipH="1">
            <a:off x="3167063" y="674688"/>
            <a:ext cx="419100" cy="1857375"/>
          </a:xfrm>
          <a:prstGeom prst="rightBrace">
            <a:avLst>
              <a:gd name="adj1" fmla="val 43163"/>
              <a:gd name="adj2" fmla="val 48044"/>
            </a:avLst>
          </a:prstGeom>
          <a:ln>
            <a:solidFill>
              <a:srgbClr val="00B0F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7" name="TextBox 11"/>
          <p:cNvSpPr txBox="1">
            <a:spLocks noChangeArrowheads="1"/>
          </p:cNvSpPr>
          <p:nvPr/>
        </p:nvSpPr>
        <p:spPr bwMode="auto">
          <a:xfrm>
            <a:off x="250825" y="1125538"/>
            <a:ext cx="28082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66"/>
                </a:solidFill>
              </a:rPr>
              <a:t>СРАВНИТЕЛЬНО-</a:t>
            </a:r>
          </a:p>
          <a:p>
            <a:r>
              <a:rPr lang="ru-RU">
                <a:solidFill>
                  <a:srgbClr val="000066"/>
                </a:solidFill>
              </a:rPr>
              <a:t>ИСТОРИЧЕСКИЙ КУРС,</a:t>
            </a:r>
          </a:p>
          <a:p>
            <a:r>
              <a:rPr lang="ru-RU">
                <a:solidFill>
                  <a:srgbClr val="000066"/>
                </a:solidFill>
              </a:rPr>
              <a:t>ПОДГОТОВКА К ГИА </a:t>
            </a:r>
          </a:p>
          <a:p>
            <a:endParaRPr lang="ru-RU"/>
          </a:p>
        </p:txBody>
      </p:sp>
      <p:sp>
        <p:nvSpPr>
          <p:cNvPr id="5128" name="TextBox 12"/>
          <p:cNvSpPr txBox="1">
            <a:spLocks noChangeArrowheads="1"/>
          </p:cNvSpPr>
          <p:nvPr/>
        </p:nvSpPr>
        <p:spPr bwMode="auto">
          <a:xfrm>
            <a:off x="250825" y="3141663"/>
            <a:ext cx="244951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66"/>
                </a:solidFill>
              </a:rPr>
              <a:t>ЛИНЕЙНАЯ СИСТЕМА</a:t>
            </a:r>
          </a:p>
          <a:p>
            <a:endParaRPr lang="ru-RU"/>
          </a:p>
        </p:txBody>
      </p:sp>
      <p:sp>
        <p:nvSpPr>
          <p:cNvPr id="15" name="AutoShape 8"/>
          <p:cNvSpPr>
            <a:spLocks/>
          </p:cNvSpPr>
          <p:nvPr/>
        </p:nvSpPr>
        <p:spPr bwMode="auto">
          <a:xfrm rot="2043513" flipH="1">
            <a:off x="1398588" y="2251075"/>
            <a:ext cx="541337" cy="3746500"/>
          </a:xfrm>
          <a:prstGeom prst="rightBrace">
            <a:avLst>
              <a:gd name="adj1" fmla="val 61845"/>
              <a:gd name="adj2" fmla="val 50000"/>
            </a:avLst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" name="Picture 2" descr="C:\Users\владелец\Desktop\архив новый\А\анкета зел.jpg"/>
          <p:cNvPicPr>
            <a:picLocks noChangeAspect="1" noChangeArrowheads="1"/>
          </p:cNvPicPr>
          <p:nvPr/>
        </p:nvPicPr>
        <p:blipFill>
          <a:blip r:embed="rId8" cstate="print">
            <a:lum contrast="30000"/>
          </a:blip>
          <a:srcRect/>
          <a:stretch>
            <a:fillRect/>
          </a:stretch>
        </p:blipFill>
        <p:spPr bwMode="auto">
          <a:xfrm>
            <a:off x="5648985" y="908720"/>
            <a:ext cx="2163375" cy="153378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C:\Users\владелец\Desktop\пре 2.jpg"/>
          <p:cNvPicPr>
            <a:picLocks noChangeAspect="1" noChangeArrowheads="1"/>
          </p:cNvPicPr>
          <p:nvPr/>
        </p:nvPicPr>
        <p:blipFill>
          <a:blip r:embed="rId2" cstate="print"/>
          <a:srcRect t="4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23850" y="188913"/>
            <a:ext cx="7848600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ИСТОРИКО-КУЛЬТУРНЫЙ СТАНДАРТ: </a:t>
            </a:r>
            <a:br>
              <a:rPr lang="ru-RU" sz="22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</a:br>
            <a:r>
              <a:rPr lang="ru-RU" sz="22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НАУЧНАЯ ОСНОВА СОДЕРЖАНИЯ ШКОЛЬНОГО </a:t>
            </a:r>
            <a:r>
              <a:rPr lang="ru-RU" sz="22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ИСТОРИЧЕСКОГО ОБРАЗОВАНИЯ</a:t>
            </a:r>
          </a:p>
          <a:p>
            <a:pPr algn="ctr"/>
            <a:endParaRPr lang="ru-RU" sz="2400" dirty="0">
              <a:solidFill>
                <a:srgbClr val="C00000"/>
              </a:solidFill>
            </a:endParaRPr>
          </a:p>
          <a:p>
            <a:pPr algn="ctr"/>
            <a:endParaRPr lang="ru-RU" sz="2400" dirty="0">
              <a:solidFill>
                <a:srgbClr val="C00000"/>
              </a:solidFill>
            </a:endParaRPr>
          </a:p>
          <a:p>
            <a:endParaRPr lang="ru-RU" sz="16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  </a:t>
            </a:r>
            <a:r>
              <a:rPr lang="ru-RU" sz="2200" dirty="0"/>
              <a:t>Содержит принципиальные оценки </a:t>
            </a:r>
          </a:p>
          <a:p>
            <a:r>
              <a:rPr lang="ru-RU" sz="2200" dirty="0"/>
              <a:t>ключевых событий прошлого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/>
              <a:t>  Основные подходы к преподаванию Отечественной истории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/>
              <a:t>  Перечень рекомендуемых для изучения тем, понятий и терминов, событий и персоналий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/>
              <a:t>  Основные исторические источники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/>
              <a:t>  Список «трудных вопросов», которые вызывают дискуссии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/>
              <a:t>  Реализация предполагает </a:t>
            </a:r>
            <a:r>
              <a:rPr lang="ru-RU" sz="2200" dirty="0" err="1"/>
              <a:t>межпредметные</a:t>
            </a:r>
            <a:r>
              <a:rPr lang="ru-RU" sz="2200" dirty="0"/>
              <a:t> связи с другими гуманитарными курсами</a:t>
            </a:r>
          </a:p>
          <a:p>
            <a:endParaRPr lang="ru-RU" dirty="0"/>
          </a:p>
        </p:txBody>
      </p:sp>
      <p:pic>
        <p:nvPicPr>
          <p:cNvPr id="6148" name="Picture 2" descr="C:\Users\владелец\Desktop\архив новый\А\анкета.jpg"/>
          <p:cNvPicPr>
            <a:picLocks noChangeAspect="1" noChangeArrowheads="1"/>
          </p:cNvPicPr>
          <p:nvPr/>
        </p:nvPicPr>
        <p:blipFill>
          <a:blip r:embed="rId3" cstate="print">
            <a:lum bright="10000" contrast="30000"/>
          </a:blip>
          <a:srcRect/>
          <a:stretch>
            <a:fillRect/>
          </a:stretch>
        </p:blipFill>
        <p:spPr bwMode="auto">
          <a:xfrm>
            <a:off x="5940425" y="1484313"/>
            <a:ext cx="1804988" cy="122396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C:\Users\владелец\Desktop\пре 2.jpg"/>
          <p:cNvPicPr>
            <a:picLocks noChangeAspect="1" noChangeArrowheads="1"/>
          </p:cNvPicPr>
          <p:nvPr/>
        </p:nvPicPr>
        <p:blipFill>
          <a:blip r:embed="rId2" cstate="print"/>
          <a:srcRect t="4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323850" y="476672"/>
            <a:ext cx="7561263" cy="611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dirty="0">
                <a:gradFill flip="none" rotWithShape="1">
                  <a:gsLst>
                    <a:gs pos="0">
                      <a:srgbClr val="0070C0">
                        <a:shade val="30000"/>
                        <a:satMod val="115000"/>
                      </a:srgbClr>
                    </a:gs>
                    <a:gs pos="50000">
                      <a:srgbClr val="0070C0">
                        <a:shade val="67500"/>
                        <a:satMod val="115000"/>
                      </a:srgbClr>
                    </a:gs>
                    <a:gs pos="100000">
                      <a:srgbClr val="0070C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ИСТОРИКО-КУЛЬТУРНЫЙ СТАНДАРТ</a:t>
            </a:r>
            <a:r>
              <a:rPr lang="ru-RU" sz="2400" dirty="0">
                <a:solidFill>
                  <a:srgbClr val="0070C0"/>
                </a:solidFill>
              </a:rPr>
              <a:t>: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НОВЫЕ ПОДХОДЫ К СОДЕРЖАНИЮ </a:t>
            </a:r>
            <a:r>
              <a:rPr lang="ru-RU" sz="2400" dirty="0">
                <a:gradFill flip="none" rotWithShape="1">
                  <a:gsLst>
                    <a:gs pos="0">
                      <a:srgbClr val="0070C0">
                        <a:shade val="30000"/>
                        <a:satMod val="115000"/>
                      </a:srgbClr>
                    </a:gs>
                    <a:gs pos="50000">
                      <a:srgbClr val="0070C0">
                        <a:shade val="67500"/>
                        <a:satMod val="115000"/>
                      </a:srgbClr>
                    </a:gs>
                    <a:gs pos="100000">
                      <a:srgbClr val="0070C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ШКОЛЬНОГО ИСТОРИЧЕСКОГО ОБРАЗОВАНИЯ</a:t>
            </a:r>
          </a:p>
          <a:p>
            <a:pPr>
              <a:buFontTx/>
              <a:buChar char="•"/>
            </a:pPr>
            <a:endParaRPr lang="ru-RU" sz="20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 Историко-культурное многообразие России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 Раскрывается происхождение, развитие и содержание основополагающих общероссийских символов и традиций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 Синхронизация российского исторического процесса с общемировым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 Новый подход к изучению истории российской культуры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 Исключить внутренние противоречия и взаимоисключающие трактовки исторических событий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 Доступность изложения, образность языка</a:t>
            </a:r>
            <a:endParaRPr lang="ru-RU" dirty="0"/>
          </a:p>
        </p:txBody>
      </p:sp>
      <p:pic>
        <p:nvPicPr>
          <p:cNvPr id="8196" name="Picture 2" descr="C:\Users\владелец\Desktop\архив новый\А\все случаи жизн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88640"/>
            <a:ext cx="1379537" cy="10350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Users\владелец\Desktop\в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l="10953" r="11459"/>
          <a:stretch>
            <a:fillRect/>
          </a:stretch>
        </p:blipFill>
        <p:spPr bwMode="auto">
          <a:xfrm>
            <a:off x="468313" y="1412875"/>
            <a:ext cx="3562350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4572000" y="765175"/>
            <a:ext cx="4103688" cy="4392613"/>
          </a:xfrm>
          <a:prstGeom prst="wedgeRoundRectCallout">
            <a:avLst>
              <a:gd name="adj1" fmla="val -67678"/>
              <a:gd name="adj2" fmla="val -33124"/>
              <a:gd name="adj3" fmla="val 16667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ru-RU" sz="2800">
                <a:solidFill>
                  <a:srgbClr val="FFFFFF"/>
                </a:solidFill>
                <a:latin typeface="Arial" charset="0"/>
                <a:cs typeface="Arial" charset="0"/>
              </a:rPr>
              <a:t>ДИСКУССИОННЫЕ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800">
                <a:solidFill>
                  <a:srgbClr val="FFFFFF"/>
                </a:solidFill>
                <a:latin typeface="Arial" charset="0"/>
                <a:cs typeface="Arial" charset="0"/>
              </a:rPr>
              <a:t>ПОДХОДЫ К ИЗУЧЕНИЮ «ТРУДНЫХ ВОПРОСОВ»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800">
                <a:solidFill>
                  <a:srgbClr val="FFFFFF"/>
                </a:solidFill>
                <a:latin typeface="Arial" charset="0"/>
                <a:cs typeface="Arial" charset="0"/>
              </a:rPr>
              <a:t> ПО ИСТОРИИ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229225"/>
            <a:ext cx="889317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4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cs typeface="Times New Roman" pitchFamily="18" charset="0"/>
              </a:rPr>
              <a:t>Можно ответить на любой вопрос,</a:t>
            </a:r>
            <a:r>
              <a:rPr lang="en-US" sz="24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cs typeface="Times New Roman" pitchFamily="18" charset="0"/>
              </a:rPr>
              <a:t> </a:t>
            </a:r>
            <a:r>
              <a:rPr lang="ru-RU" sz="24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cs typeface="Times New Roman" pitchFamily="18" charset="0"/>
              </a:rPr>
              <a:t>если он задан правильно</a:t>
            </a:r>
            <a:r>
              <a:rPr lang="ru-RU" sz="20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cs typeface="Times New Roman" pitchFamily="18" charset="0"/>
              </a:rPr>
              <a:t>.</a:t>
            </a:r>
            <a:endParaRPr lang="ru-RU" sz="2400" dirty="0"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a:endParaRPr>
          </a:p>
          <a:p>
            <a:pPr algn="r" eaLnBrk="0" hangingPunct="0">
              <a:lnSpc>
                <a:spcPct val="150000"/>
              </a:lnSpc>
            </a:pPr>
            <a:r>
              <a:rPr lang="en-US" sz="2400" dirty="0">
                <a:solidFill>
                  <a:srgbClr val="C00000"/>
                </a:solidFill>
                <a:cs typeface="Times New Roman" pitchFamily="18" charset="0"/>
              </a:rPr>
              <a:t>                                                                                      </a:t>
            </a:r>
            <a:r>
              <a:rPr lang="ru-RU" sz="2400" dirty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cs typeface="Times New Roman" pitchFamily="18" charset="0"/>
              </a:rPr>
              <a:t>ПЛАТОН</a:t>
            </a:r>
            <a:endParaRPr lang="ru-RU" sz="2400" dirty="0"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C:\Users\владелец\Desktop\пре 2.jpg"/>
          <p:cNvPicPr>
            <a:picLocks noChangeAspect="1" noChangeArrowheads="1"/>
          </p:cNvPicPr>
          <p:nvPr/>
        </p:nvPicPr>
        <p:blipFill>
          <a:blip r:embed="rId2" cstate="print"/>
          <a:srcRect t="4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683568" y="333375"/>
            <a:ext cx="617443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dirty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ПРОЕКТИРОВАНИЕ ИНДИВИДУАЛЬНОГО</a:t>
            </a:r>
          </a:p>
          <a:p>
            <a:r>
              <a:rPr lang="ru-RU" sz="4000" dirty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ОБРАЗОВАТЕЛЬНОГО МАРШРУТА </a:t>
            </a:r>
            <a:r>
              <a:rPr lang="ru-RU" sz="4000" dirty="0">
                <a:gradFill flip="none" rotWithShape="1">
                  <a:gsLst>
                    <a:gs pos="0">
                      <a:srgbClr val="008000">
                        <a:shade val="30000"/>
                        <a:satMod val="115000"/>
                      </a:srgbClr>
                    </a:gs>
                    <a:gs pos="50000">
                      <a:srgbClr val="008000">
                        <a:shade val="67500"/>
                        <a:satMod val="115000"/>
                      </a:srgbClr>
                    </a:gs>
                    <a:gs pos="100000">
                      <a:srgbClr val="008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ОБУЧАЮЩИХСЯ</a:t>
            </a:r>
          </a:p>
        </p:txBody>
      </p:sp>
      <p:pic>
        <p:nvPicPr>
          <p:cNvPr id="10244" name="Picture 2" descr="C:\Users\владелец\Desktop\архив новый\А\документ.jpg"/>
          <p:cNvPicPr>
            <a:picLocks noChangeAspect="1" noChangeArrowheads="1"/>
          </p:cNvPicPr>
          <p:nvPr/>
        </p:nvPicPr>
        <p:blipFill>
          <a:blip r:embed="rId3" cstate="print"/>
          <a:srcRect l="4349" t="6165" r="6522" b="7536"/>
          <a:stretch>
            <a:fillRect/>
          </a:stretch>
        </p:blipFill>
        <p:spPr bwMode="auto">
          <a:xfrm rot="525944">
            <a:off x="799967" y="3816121"/>
            <a:ext cx="2376487" cy="1709737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C:\Users\владелец\Desktop\пре 2.jpg"/>
          <p:cNvPicPr>
            <a:picLocks noChangeAspect="1" noChangeArrowheads="1"/>
          </p:cNvPicPr>
          <p:nvPr/>
        </p:nvPicPr>
        <p:blipFill>
          <a:blip r:embed="rId2" cstate="print"/>
          <a:srcRect t="47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323528" y="450723"/>
            <a:ext cx="882047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4000" dirty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ВИДЫ </a:t>
            </a:r>
            <a:r>
              <a:rPr lang="ru-RU" sz="4000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 ИСТОРИЧЕСКОЙ </a:t>
            </a:r>
            <a:r>
              <a:rPr lang="ru-RU" sz="4000" dirty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ИНФОРМАЦИИ </a:t>
            </a:r>
            <a:r>
              <a:rPr lang="ru-RU" sz="4000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 И  СПОСОБЫ </a:t>
            </a:r>
            <a:r>
              <a:rPr lang="ru-RU" sz="4000" dirty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РАБОТЫ </a:t>
            </a:r>
            <a:r>
              <a:rPr lang="ru-RU" sz="4000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 С  </a:t>
            </a:r>
            <a:r>
              <a:rPr lang="ru-RU" sz="4000" dirty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</a:rPr>
              <a:t>НИМИ </a:t>
            </a:r>
            <a:endParaRPr lang="ru-RU" sz="4000" dirty="0" smtClean="0"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a:endParaRPr>
          </a:p>
          <a:p>
            <a:pPr eaLnBrk="0" hangingPunct="0"/>
            <a:r>
              <a:rPr lang="ru-RU" sz="4000" dirty="0" smtClean="0"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НА  УРОКАХ  ИСТОРИИ</a:t>
            </a:r>
            <a:endParaRPr lang="ru-RU" sz="4000" dirty="0"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a:endParaRPr>
          </a:p>
        </p:txBody>
      </p:sp>
      <p:pic>
        <p:nvPicPr>
          <p:cNvPr id="4098" name="Picture 2" descr="C:\Users\владелец\Desktop\ккк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323528" y="3212976"/>
            <a:ext cx="3744416" cy="280907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286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</cp:lastModifiedBy>
  <cp:revision>109</cp:revision>
  <dcterms:modified xsi:type="dcterms:W3CDTF">2019-06-28T16:16:16Z</dcterms:modified>
</cp:coreProperties>
</file>